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86" r:id="rId2"/>
    <p:sldId id="277" r:id="rId3"/>
    <p:sldId id="272" r:id="rId4"/>
    <p:sldId id="278" r:id="rId5"/>
    <p:sldId id="291" r:id="rId6"/>
    <p:sldId id="285" r:id="rId7"/>
    <p:sldId id="288" r:id="rId8"/>
    <p:sldId id="301" r:id="rId9"/>
    <p:sldId id="299" r:id="rId10"/>
    <p:sldId id="300" r:id="rId11"/>
    <p:sldId id="295" r:id="rId12"/>
    <p:sldId id="302" r:id="rId13"/>
    <p:sldId id="293" r:id="rId14"/>
    <p:sldId id="303" r:id="rId15"/>
    <p:sldId id="259" r:id="rId16"/>
    <p:sldId id="260" r:id="rId17"/>
    <p:sldId id="261" r:id="rId18"/>
    <p:sldId id="265" r:id="rId19"/>
    <p:sldId id="267" r:id="rId20"/>
    <p:sldId id="268" r:id="rId21"/>
    <p:sldId id="304" r:id="rId22"/>
    <p:sldId id="306" r:id="rId23"/>
    <p:sldId id="270" r:id="rId24"/>
    <p:sldId id="269" r:id="rId25"/>
    <p:sldId id="307" r:id="rId26"/>
    <p:sldId id="308" r:id="rId27"/>
    <p:sldId id="290" r:id="rId28"/>
    <p:sldId id="309" r:id="rId29"/>
    <p:sldId id="311" r:id="rId30"/>
    <p:sldId id="312" r:id="rId31"/>
    <p:sldId id="344" r:id="rId32"/>
    <p:sldId id="345" r:id="rId33"/>
    <p:sldId id="346" r:id="rId34"/>
    <p:sldId id="347" r:id="rId35"/>
    <p:sldId id="313" r:id="rId36"/>
    <p:sldId id="314" r:id="rId37"/>
    <p:sldId id="315" r:id="rId38"/>
    <p:sldId id="316" r:id="rId39"/>
    <p:sldId id="317" r:id="rId40"/>
    <p:sldId id="318" r:id="rId41"/>
    <p:sldId id="310" r:id="rId42"/>
    <p:sldId id="348" r:id="rId43"/>
    <p:sldId id="349" r:id="rId44"/>
    <p:sldId id="319" r:id="rId45"/>
    <p:sldId id="351" r:id="rId46"/>
    <p:sldId id="350" r:id="rId47"/>
    <p:sldId id="354" r:id="rId48"/>
    <p:sldId id="352" r:id="rId49"/>
    <p:sldId id="353" r:id="rId50"/>
    <p:sldId id="287" r:id="rId51"/>
    <p:sldId id="289" r:id="rId52"/>
    <p:sldId id="29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E31-88ED-4460-B042-02D41EFB74DB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4BC9F-34E4-4F97-8655-671D9143CB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3E90-8B54-4CF5-AB32-922308C5F8D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8B16-7C16-4814-A7D8-F629CC468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" y="0"/>
            <a:ext cx="9141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387975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700862" cy="1752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Пищеварение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Пищевой центр 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76375"/>
            <a:ext cx="9144000" cy="4649788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1905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совокупность нейронов </a:t>
            </a:r>
          </a:p>
          <a:p>
            <a:pPr indent="1905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(сложный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гипоталамолимбико-ретикулокортикальный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комплекс), </a:t>
            </a:r>
          </a:p>
          <a:p>
            <a:pPr indent="1905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функциями которого являются формирование пищевого поведения, направленного на поиск и прием пищи, </a:t>
            </a:r>
          </a:p>
          <a:p>
            <a:pPr indent="1905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также регуляция и функциональная интеграция органов пищеварительной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2930"/>
            <a:ext cx="8389620" cy="5829299"/>
          </a:xfrm>
          <a:solidFill>
            <a:schemeClr val="accent4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11113" algn="ctr">
              <a:buNone/>
            </a:pPr>
            <a:r>
              <a:rPr lang="ru-RU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Конечным приспособительным результатом функциональной системы питания является </a:t>
            </a:r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уровень питательных веществ в организме</a:t>
            </a:r>
            <a:r>
              <a:rPr lang="ru-RU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обеспечивающий нормальное течение метаболических процессов. </a:t>
            </a:r>
            <a:endParaRPr lang="ru-RU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3876"/>
            <a:ext cx="19431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Пищевое поведение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0042"/>
            <a:ext cx="6024580" cy="11668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Пищеварение 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162034"/>
            <a:ext cx="1214446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071670" y="1071546"/>
            <a:ext cx="1214446" cy="5000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Ротовая полость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9573" y="1057275"/>
            <a:ext cx="1257302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желудок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3525" y="1162051"/>
            <a:ext cx="914400" cy="285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12-п кишка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6191250" y="1028700"/>
            <a:ext cx="1219200" cy="5238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Тонкая кишка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0425" y="1066801"/>
            <a:ext cx="885825" cy="4381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Толстая кишка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28726" y="923925"/>
            <a:ext cx="1009650" cy="8096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Прием пищи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991476" y="876300"/>
            <a:ext cx="1152524" cy="809625"/>
          </a:xfrm>
          <a:prstGeom prst="rightArrow">
            <a:avLst>
              <a:gd name="adj1" fmla="val 50000"/>
              <a:gd name="adj2" fmla="val 2058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Дефекация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875" y="2581275"/>
            <a:ext cx="2857500" cy="1590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Пищевой центр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819150" y="1562101"/>
            <a:ext cx="466725" cy="1104900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35730" y="1628775"/>
            <a:ext cx="466725" cy="1057275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4559522">
            <a:off x="5544686" y="-743354"/>
            <a:ext cx="313816" cy="6084904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35090" y="3040380"/>
            <a:ext cx="1657350" cy="110871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Питательные вещества крови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6955155" y="748665"/>
            <a:ext cx="388620" cy="1771650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8343900" y="2251710"/>
            <a:ext cx="800100" cy="259461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Хеморецепторы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20029220">
            <a:off x="7978140" y="2948941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21202294">
            <a:off x="8027670" y="3318509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308514">
            <a:off x="8020050" y="3699509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230796">
            <a:off x="7978140" y="4000501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1500" y="4034790"/>
            <a:ext cx="1783080" cy="49149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Пищевая потребность</a:t>
            </a:r>
            <a:endParaRPr lang="ru-RU" sz="1400" dirty="0"/>
          </a:p>
        </p:txBody>
      </p:sp>
      <p:sp>
        <p:nvSpPr>
          <p:cNvPr id="26" name="Полилиния 25"/>
          <p:cNvSpPr/>
          <p:nvPr/>
        </p:nvSpPr>
        <p:spPr>
          <a:xfrm>
            <a:off x="1402080" y="4160520"/>
            <a:ext cx="5855970" cy="2272665"/>
          </a:xfrm>
          <a:custGeom>
            <a:avLst/>
            <a:gdLst>
              <a:gd name="connsiteX0" fmla="*/ 5829300 w 5829300"/>
              <a:gd name="connsiteY0" fmla="*/ 0 h 2272665"/>
              <a:gd name="connsiteX1" fmla="*/ 5795010 w 5829300"/>
              <a:gd name="connsiteY1" fmla="*/ 788670 h 2272665"/>
              <a:gd name="connsiteX2" fmla="*/ 5703570 w 5829300"/>
              <a:gd name="connsiteY2" fmla="*/ 1897380 h 2272665"/>
              <a:gd name="connsiteX3" fmla="*/ 5383530 w 5829300"/>
              <a:gd name="connsiteY3" fmla="*/ 2160270 h 2272665"/>
              <a:gd name="connsiteX4" fmla="*/ 4229100 w 5829300"/>
              <a:gd name="connsiteY4" fmla="*/ 2160270 h 2272665"/>
              <a:gd name="connsiteX5" fmla="*/ 2480310 w 5829300"/>
              <a:gd name="connsiteY5" fmla="*/ 2183130 h 2272665"/>
              <a:gd name="connsiteX6" fmla="*/ 880110 w 5829300"/>
              <a:gd name="connsiteY6" fmla="*/ 2240280 h 2272665"/>
              <a:gd name="connsiteX7" fmla="*/ 148590 w 5829300"/>
              <a:gd name="connsiteY7" fmla="*/ 1988820 h 2272665"/>
              <a:gd name="connsiteX8" fmla="*/ 22860 w 5829300"/>
              <a:gd name="connsiteY8" fmla="*/ 1234440 h 2272665"/>
              <a:gd name="connsiteX9" fmla="*/ 285750 w 5829300"/>
              <a:gd name="connsiteY9" fmla="*/ 45720 h 2272665"/>
              <a:gd name="connsiteX0" fmla="*/ 5823585 w 5823585"/>
              <a:gd name="connsiteY0" fmla="*/ 0 h 2272665"/>
              <a:gd name="connsiteX1" fmla="*/ 5789295 w 5823585"/>
              <a:gd name="connsiteY1" fmla="*/ 788670 h 2272665"/>
              <a:gd name="connsiteX2" fmla="*/ 5697855 w 5823585"/>
              <a:gd name="connsiteY2" fmla="*/ 1897380 h 2272665"/>
              <a:gd name="connsiteX3" fmla="*/ 5377815 w 5823585"/>
              <a:gd name="connsiteY3" fmla="*/ 2160270 h 2272665"/>
              <a:gd name="connsiteX4" fmla="*/ 4223385 w 5823585"/>
              <a:gd name="connsiteY4" fmla="*/ 2160270 h 2272665"/>
              <a:gd name="connsiteX5" fmla="*/ 2474595 w 5823585"/>
              <a:gd name="connsiteY5" fmla="*/ 2183130 h 2272665"/>
              <a:gd name="connsiteX6" fmla="*/ 874395 w 5823585"/>
              <a:gd name="connsiteY6" fmla="*/ 2240280 h 2272665"/>
              <a:gd name="connsiteX7" fmla="*/ 142875 w 5823585"/>
              <a:gd name="connsiteY7" fmla="*/ 1988820 h 2272665"/>
              <a:gd name="connsiteX8" fmla="*/ 17145 w 5823585"/>
              <a:gd name="connsiteY8" fmla="*/ 1234440 h 2272665"/>
              <a:gd name="connsiteX9" fmla="*/ 142875 w 5823585"/>
              <a:gd name="connsiteY9" fmla="*/ 445770 h 2272665"/>
              <a:gd name="connsiteX0" fmla="*/ 5823585 w 5823585"/>
              <a:gd name="connsiteY0" fmla="*/ 0 h 2272665"/>
              <a:gd name="connsiteX1" fmla="*/ 5789295 w 5823585"/>
              <a:gd name="connsiteY1" fmla="*/ 788670 h 2272665"/>
              <a:gd name="connsiteX2" fmla="*/ 5697855 w 5823585"/>
              <a:gd name="connsiteY2" fmla="*/ 1897380 h 2272665"/>
              <a:gd name="connsiteX3" fmla="*/ 5377815 w 5823585"/>
              <a:gd name="connsiteY3" fmla="*/ 2160270 h 2272665"/>
              <a:gd name="connsiteX4" fmla="*/ 4223385 w 5823585"/>
              <a:gd name="connsiteY4" fmla="*/ 2160270 h 2272665"/>
              <a:gd name="connsiteX5" fmla="*/ 2474595 w 5823585"/>
              <a:gd name="connsiteY5" fmla="*/ 2183130 h 2272665"/>
              <a:gd name="connsiteX6" fmla="*/ 874395 w 5823585"/>
              <a:gd name="connsiteY6" fmla="*/ 2240280 h 2272665"/>
              <a:gd name="connsiteX7" fmla="*/ 142875 w 5823585"/>
              <a:gd name="connsiteY7" fmla="*/ 1988820 h 2272665"/>
              <a:gd name="connsiteX8" fmla="*/ 17145 w 5823585"/>
              <a:gd name="connsiteY8" fmla="*/ 1234440 h 2272665"/>
              <a:gd name="connsiteX9" fmla="*/ 142875 w 5823585"/>
              <a:gd name="connsiteY9" fmla="*/ 445770 h 2272665"/>
              <a:gd name="connsiteX0" fmla="*/ 5855970 w 5855970"/>
              <a:gd name="connsiteY0" fmla="*/ 0 h 2272665"/>
              <a:gd name="connsiteX1" fmla="*/ 5821680 w 5855970"/>
              <a:gd name="connsiteY1" fmla="*/ 788670 h 2272665"/>
              <a:gd name="connsiteX2" fmla="*/ 5730240 w 5855970"/>
              <a:gd name="connsiteY2" fmla="*/ 1897380 h 2272665"/>
              <a:gd name="connsiteX3" fmla="*/ 5410200 w 5855970"/>
              <a:gd name="connsiteY3" fmla="*/ 2160270 h 2272665"/>
              <a:gd name="connsiteX4" fmla="*/ 4255770 w 5855970"/>
              <a:gd name="connsiteY4" fmla="*/ 2160270 h 2272665"/>
              <a:gd name="connsiteX5" fmla="*/ 2506980 w 5855970"/>
              <a:gd name="connsiteY5" fmla="*/ 2183130 h 2272665"/>
              <a:gd name="connsiteX6" fmla="*/ 906780 w 5855970"/>
              <a:gd name="connsiteY6" fmla="*/ 2240280 h 2272665"/>
              <a:gd name="connsiteX7" fmla="*/ 175260 w 5855970"/>
              <a:gd name="connsiteY7" fmla="*/ 1988820 h 2272665"/>
              <a:gd name="connsiteX8" fmla="*/ 49530 w 5855970"/>
              <a:gd name="connsiteY8" fmla="*/ 1234440 h 2272665"/>
              <a:gd name="connsiteX9" fmla="*/ 472440 w 5855970"/>
              <a:gd name="connsiteY9" fmla="*/ 308610 h 22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970" h="2272665">
                <a:moveTo>
                  <a:pt x="5855970" y="0"/>
                </a:moveTo>
                <a:cubicBezTo>
                  <a:pt x="5849302" y="236220"/>
                  <a:pt x="5842635" y="472440"/>
                  <a:pt x="5821680" y="788670"/>
                </a:cubicBezTo>
                <a:cubicBezTo>
                  <a:pt x="5800725" y="1104900"/>
                  <a:pt x="5798820" y="1668780"/>
                  <a:pt x="5730240" y="1897380"/>
                </a:cubicBezTo>
                <a:cubicBezTo>
                  <a:pt x="5661660" y="2125980"/>
                  <a:pt x="5655945" y="2116455"/>
                  <a:pt x="5410200" y="2160270"/>
                </a:cubicBezTo>
                <a:cubicBezTo>
                  <a:pt x="5164455" y="2204085"/>
                  <a:pt x="4255770" y="2160270"/>
                  <a:pt x="4255770" y="2160270"/>
                </a:cubicBezTo>
                <a:lnTo>
                  <a:pt x="2506980" y="2183130"/>
                </a:lnTo>
                <a:cubicBezTo>
                  <a:pt x="1948815" y="2196465"/>
                  <a:pt x="1295400" y="2272665"/>
                  <a:pt x="906780" y="2240280"/>
                </a:cubicBezTo>
                <a:cubicBezTo>
                  <a:pt x="518160" y="2207895"/>
                  <a:pt x="318135" y="2156460"/>
                  <a:pt x="175260" y="1988820"/>
                </a:cubicBezTo>
                <a:cubicBezTo>
                  <a:pt x="32385" y="1821180"/>
                  <a:pt x="0" y="1514475"/>
                  <a:pt x="49530" y="1234440"/>
                </a:cubicBezTo>
                <a:cubicBezTo>
                  <a:pt x="99060" y="954405"/>
                  <a:pt x="352425" y="741045"/>
                  <a:pt x="472440" y="30861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990600" y="4274820"/>
            <a:ext cx="7789545" cy="2375535"/>
          </a:xfrm>
          <a:custGeom>
            <a:avLst/>
            <a:gdLst>
              <a:gd name="connsiteX0" fmla="*/ 7741920 w 7789545"/>
              <a:gd name="connsiteY0" fmla="*/ 742950 h 2535555"/>
              <a:gd name="connsiteX1" fmla="*/ 7764780 w 7789545"/>
              <a:gd name="connsiteY1" fmla="*/ 1977390 h 2535555"/>
              <a:gd name="connsiteX2" fmla="*/ 7593330 w 7789545"/>
              <a:gd name="connsiteY2" fmla="*/ 2286000 h 2535555"/>
              <a:gd name="connsiteX3" fmla="*/ 7147560 w 7789545"/>
              <a:gd name="connsiteY3" fmla="*/ 2366010 h 2535555"/>
              <a:gd name="connsiteX4" fmla="*/ 6758940 w 7789545"/>
              <a:gd name="connsiteY4" fmla="*/ 2377440 h 2535555"/>
              <a:gd name="connsiteX5" fmla="*/ 4964430 w 7789545"/>
              <a:gd name="connsiteY5" fmla="*/ 2411730 h 2535555"/>
              <a:gd name="connsiteX6" fmla="*/ 3021330 w 7789545"/>
              <a:gd name="connsiteY6" fmla="*/ 2400300 h 2535555"/>
              <a:gd name="connsiteX7" fmla="*/ 723900 w 7789545"/>
              <a:gd name="connsiteY7" fmla="*/ 2434590 h 2535555"/>
              <a:gd name="connsiteX8" fmla="*/ 163830 w 7789545"/>
              <a:gd name="connsiteY8" fmla="*/ 1794510 h 2535555"/>
              <a:gd name="connsiteX9" fmla="*/ 26670 w 7789545"/>
              <a:gd name="connsiteY9" fmla="*/ 400050 h 2535555"/>
              <a:gd name="connsiteX10" fmla="*/ 3810 w 7789545"/>
              <a:gd name="connsiteY10" fmla="*/ 0 h 2535555"/>
              <a:gd name="connsiteX0" fmla="*/ 7741920 w 7789545"/>
              <a:gd name="connsiteY0" fmla="*/ 582930 h 2375535"/>
              <a:gd name="connsiteX1" fmla="*/ 7764780 w 7789545"/>
              <a:gd name="connsiteY1" fmla="*/ 1817370 h 2375535"/>
              <a:gd name="connsiteX2" fmla="*/ 7593330 w 7789545"/>
              <a:gd name="connsiteY2" fmla="*/ 2125980 h 2375535"/>
              <a:gd name="connsiteX3" fmla="*/ 7147560 w 7789545"/>
              <a:gd name="connsiteY3" fmla="*/ 2205990 h 2375535"/>
              <a:gd name="connsiteX4" fmla="*/ 6758940 w 7789545"/>
              <a:gd name="connsiteY4" fmla="*/ 2217420 h 2375535"/>
              <a:gd name="connsiteX5" fmla="*/ 4964430 w 7789545"/>
              <a:gd name="connsiteY5" fmla="*/ 2251710 h 2375535"/>
              <a:gd name="connsiteX6" fmla="*/ 3021330 w 7789545"/>
              <a:gd name="connsiteY6" fmla="*/ 2240280 h 2375535"/>
              <a:gd name="connsiteX7" fmla="*/ 723900 w 7789545"/>
              <a:gd name="connsiteY7" fmla="*/ 2274570 h 2375535"/>
              <a:gd name="connsiteX8" fmla="*/ 163830 w 7789545"/>
              <a:gd name="connsiteY8" fmla="*/ 1634490 h 2375535"/>
              <a:gd name="connsiteX9" fmla="*/ 26670 w 7789545"/>
              <a:gd name="connsiteY9" fmla="*/ 240030 h 2375535"/>
              <a:gd name="connsiteX10" fmla="*/ 3810 w 7789545"/>
              <a:gd name="connsiteY10" fmla="*/ 194310 h 237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9545" h="2375535">
                <a:moveTo>
                  <a:pt x="7741920" y="582930"/>
                </a:moveTo>
                <a:cubicBezTo>
                  <a:pt x="7765732" y="1071562"/>
                  <a:pt x="7789545" y="1560195"/>
                  <a:pt x="7764780" y="1817370"/>
                </a:cubicBezTo>
                <a:cubicBezTo>
                  <a:pt x="7740015" y="2074545"/>
                  <a:pt x="7696200" y="2061210"/>
                  <a:pt x="7593330" y="2125980"/>
                </a:cubicBezTo>
                <a:cubicBezTo>
                  <a:pt x="7490460" y="2190750"/>
                  <a:pt x="7286625" y="2190750"/>
                  <a:pt x="7147560" y="2205990"/>
                </a:cubicBezTo>
                <a:cubicBezTo>
                  <a:pt x="7008495" y="2221230"/>
                  <a:pt x="6758940" y="2217420"/>
                  <a:pt x="6758940" y="2217420"/>
                </a:cubicBezTo>
                <a:lnTo>
                  <a:pt x="4964430" y="2251710"/>
                </a:lnTo>
                <a:lnTo>
                  <a:pt x="3021330" y="2240280"/>
                </a:lnTo>
                <a:cubicBezTo>
                  <a:pt x="2314575" y="2244090"/>
                  <a:pt x="1200150" y="2375535"/>
                  <a:pt x="723900" y="2274570"/>
                </a:cubicBezTo>
                <a:cubicBezTo>
                  <a:pt x="247650" y="2173605"/>
                  <a:pt x="280035" y="1973580"/>
                  <a:pt x="163830" y="1634490"/>
                </a:cubicBezTo>
                <a:cubicBezTo>
                  <a:pt x="47625" y="1295400"/>
                  <a:pt x="53340" y="480060"/>
                  <a:pt x="26670" y="240030"/>
                </a:cubicBezTo>
                <a:cubicBezTo>
                  <a:pt x="0" y="0"/>
                  <a:pt x="1905" y="244792"/>
                  <a:pt x="3810" y="19431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8650" y="3566160"/>
            <a:ext cx="1703070" cy="5029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Пищевая мотивация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6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Пищевая потребность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2332037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каждом случае это определенное соотношение основных питательных веществ в организме: белков, жиров и углеводов.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Пищевая потребность может быть обусловлена дефицитом одного какого-либо вещества либо снижением уровня всех или нескольких веществ.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80" y="1301234"/>
            <a:ext cx="882632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мультипараметрический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показатель.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050" y="822960"/>
            <a:ext cx="6229350" cy="166909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dirty="0" smtClean="0"/>
              <a:t>Пищевая мотивация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71801"/>
            <a:ext cx="8229600" cy="2400300"/>
          </a:xfr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11113" algn="ctr">
              <a:buNone/>
            </a:pPr>
            <a:r>
              <a:rPr lang="ru-RU" sz="4800" dirty="0" smtClean="0"/>
              <a:t>эмоционально окрашенные состояния, ведущие к приему пищи.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85900"/>
            <a:ext cx="8229600" cy="48577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11113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физиологическое </a:t>
            </a:r>
            <a:r>
              <a:rPr lang="ru-RU" sz="3600" b="1" dirty="0">
                <a:solidFill>
                  <a:schemeClr val="tx1"/>
                </a:solidFill>
              </a:rPr>
              <a:t>состояние </a:t>
            </a:r>
            <a:r>
              <a:rPr lang="ru-RU" sz="3600" b="1" dirty="0" smtClean="0">
                <a:solidFill>
                  <a:schemeClr val="tx1"/>
                </a:solidFill>
              </a:rPr>
              <a:t>выражает </a:t>
            </a:r>
            <a:r>
              <a:rPr lang="ru-RU" sz="3600" b="1" dirty="0">
                <a:solidFill>
                  <a:schemeClr val="tx1"/>
                </a:solidFill>
              </a:rPr>
              <a:t>потребности организма в питательных веществах,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которых </a:t>
            </a:r>
            <a:r>
              <a:rPr lang="ru-RU" sz="3600" b="1" dirty="0">
                <a:solidFill>
                  <a:schemeClr val="tx1"/>
                </a:solidFill>
              </a:rPr>
              <a:t>он был лишен на некоторое время</a:t>
            </a:r>
            <a:r>
              <a:rPr lang="ru-RU" sz="3600" b="1" dirty="0" smtClean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что привело к снижению содержания этих </a:t>
            </a:r>
            <a:r>
              <a:rPr lang="ru-RU" sz="3600" b="1" dirty="0" smtClean="0">
                <a:solidFill>
                  <a:schemeClr val="tx1"/>
                </a:solidFill>
              </a:rPr>
              <a:t>веществ в </a:t>
            </a:r>
            <a:r>
              <a:rPr lang="ru-RU" sz="3600" b="1" dirty="0">
                <a:solidFill>
                  <a:schemeClr val="tx1"/>
                </a:solidFill>
              </a:rPr>
              <a:t>депо и циркулирующей крови.</a:t>
            </a:r>
          </a:p>
          <a:p>
            <a:pPr algn="ctr">
              <a:buNone/>
            </a:pP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23260" y="434658"/>
            <a:ext cx="29718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Голод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960438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Субъективным проявлением голода являются неприятные ощущения: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354581"/>
            <a:ext cx="6526530" cy="35547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«жжения</a:t>
            </a:r>
            <a:r>
              <a:rPr lang="ru-RU" b="1" dirty="0" smtClean="0">
                <a:solidFill>
                  <a:schemeClr val="tx1"/>
                </a:solidFill>
              </a:rPr>
              <a:t>»,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чувство </a:t>
            </a:r>
            <a:r>
              <a:rPr lang="ru-RU" b="1" dirty="0">
                <a:solidFill>
                  <a:schemeClr val="tx1"/>
                </a:solidFill>
              </a:rPr>
              <a:t>«сосания под ложечкой»,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тошнота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иногда </a:t>
            </a:r>
            <a:r>
              <a:rPr lang="ru-RU" b="1" dirty="0">
                <a:solidFill>
                  <a:schemeClr val="tx1"/>
                </a:solidFill>
              </a:rPr>
              <a:t>— головокружение,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головная боль,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чувство </a:t>
            </a:r>
            <a:r>
              <a:rPr lang="ru-RU" b="1" dirty="0">
                <a:solidFill>
                  <a:schemeClr val="tx1"/>
                </a:solidFill>
              </a:rPr>
              <a:t>общей слабости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" y="1211580"/>
            <a:ext cx="8229600" cy="452596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Внешним объективным проявлением голода является поведенческая </a:t>
            </a:r>
            <a:r>
              <a:rPr lang="ru-RU" sz="4800" dirty="0" smtClean="0"/>
              <a:t>реакция, направленная </a:t>
            </a:r>
            <a:r>
              <a:rPr lang="ru-RU" sz="4800" dirty="0"/>
              <a:t>на устранение причины, вызвавшей состояние голода.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С</a:t>
            </a:r>
            <a:r>
              <a:rPr lang="ru-RU" dirty="0">
                <a:solidFill>
                  <a:schemeClr val="tx1"/>
                </a:solidFill>
              </a:rPr>
              <a:t> точки зрения</a:t>
            </a:r>
            <a:r>
              <a:rPr lang="ru-RU" b="1" dirty="0">
                <a:solidFill>
                  <a:schemeClr val="tx1"/>
                </a:solidFill>
              </a:rPr>
              <a:t> сенсорной физиологии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чувство </a:t>
            </a:r>
            <a:r>
              <a:rPr lang="ru-RU" dirty="0">
                <a:solidFill>
                  <a:schemeClr val="tx1"/>
                </a:solidFill>
              </a:rPr>
              <a:t>голода, когда давно не ели, нельзя приписать какому–то конкретному сенсорному органу или части тела, поэтому они и называются </a:t>
            </a:r>
            <a:r>
              <a:rPr lang="ru-RU" b="1" dirty="0">
                <a:solidFill>
                  <a:schemeClr val="tx1"/>
                </a:solidFill>
              </a:rPr>
              <a:t>общими ощущениями.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последним относятся также </a:t>
            </a:r>
            <a:r>
              <a:rPr lang="ru-RU" dirty="0" smtClean="0">
                <a:solidFill>
                  <a:schemeClr val="tx1"/>
                </a:solidFill>
              </a:rPr>
              <a:t>чувство жажды, усталость</a:t>
            </a:r>
            <a:r>
              <a:rPr lang="ru-RU" dirty="0">
                <a:solidFill>
                  <a:schemeClr val="tx1"/>
                </a:solidFill>
              </a:rPr>
              <a:t>, ощущение духоты и половое влечение (либидо).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Общая </a:t>
            </a:r>
            <a:r>
              <a:rPr lang="ru-RU" dirty="0">
                <a:solidFill>
                  <a:schemeClr val="tx1"/>
                </a:solidFill>
              </a:rPr>
              <a:t>черта их всех–то, что они вызываются одним или несколькими </a:t>
            </a:r>
            <a:r>
              <a:rPr lang="ru-RU" i="1" dirty="0">
                <a:solidFill>
                  <a:schemeClr val="tx1"/>
                </a:solidFill>
              </a:rPr>
              <a:t>адекватными стимулами, возникающими в самом организме,</a:t>
            </a:r>
            <a:r>
              <a:rPr lang="ru-RU" dirty="0">
                <a:solidFill>
                  <a:schemeClr val="tx1"/>
                </a:solidFill>
              </a:rPr>
              <a:t> а не в окружающей среде. 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 descr="D:\Documents and Settings\sa\Desktop\аппетит ко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95259" cy="490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57250" y="1101090"/>
            <a:ext cx="1828800" cy="1200329"/>
          </a:xfrm>
          <a:prstGeom prst="rect">
            <a:avLst/>
          </a:prstGeom>
          <a:solidFill>
            <a:srgbClr val="FF99CC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7200" b="1" dirty="0" smtClean="0"/>
              <a:t>1</a:t>
            </a:r>
            <a:endParaRPr lang="ru-RU" sz="7200" b="1" dirty="0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172200" y="1657350"/>
            <a:ext cx="2240280" cy="1200329"/>
          </a:xfrm>
          <a:prstGeom prst="rect">
            <a:avLst/>
          </a:prstGeom>
          <a:solidFill>
            <a:srgbClr val="FF99CC"/>
          </a:solidFill>
          <a:ln w="25400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7200" b="1"/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7190" y="2983230"/>
            <a:ext cx="8401050" cy="1897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0" y="3063240"/>
            <a:ext cx="9144000" cy="3416320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Центры голода и пищевого </a:t>
            </a:r>
          </a:p>
          <a:p>
            <a:pPr algn="ctr"/>
            <a:r>
              <a:rPr lang="ru-RU" sz="3600" b="1" dirty="0"/>
              <a:t>насыщения </a:t>
            </a:r>
            <a:endParaRPr lang="ru-RU" sz="3600" b="1" dirty="0" smtClean="0"/>
          </a:p>
          <a:p>
            <a:pPr algn="ctr"/>
            <a:r>
              <a:rPr lang="ru-RU" sz="3600" dirty="0" smtClean="0"/>
              <a:t>находятся </a:t>
            </a:r>
            <a:r>
              <a:rPr lang="ru-RU" sz="3600" dirty="0"/>
              <a:t>в латеральном (1) </a:t>
            </a:r>
            <a:r>
              <a:rPr lang="ru-RU" sz="3600" dirty="0" smtClean="0"/>
              <a:t>и</a:t>
            </a:r>
          </a:p>
          <a:p>
            <a:pPr algn="ctr"/>
            <a:r>
              <a:rPr lang="ru-RU" sz="3600" dirty="0" smtClean="0"/>
              <a:t> вентромедиальном </a:t>
            </a:r>
            <a:r>
              <a:rPr lang="ru-RU" sz="3600" dirty="0"/>
              <a:t>(2) ядрах </a:t>
            </a:r>
            <a:r>
              <a:rPr lang="ru-RU" sz="3600" dirty="0" smtClean="0"/>
              <a:t>гипоталамуса</a:t>
            </a:r>
            <a:r>
              <a:rPr lang="ru-RU" sz="3600" dirty="0"/>
              <a:t>, </a:t>
            </a:r>
            <a:endParaRPr lang="ru-RU" sz="3600" dirty="0" smtClean="0"/>
          </a:p>
          <a:p>
            <a:pPr algn="ctr"/>
            <a:r>
              <a:rPr lang="ru-RU" sz="3600" dirty="0" smtClean="0"/>
              <a:t>соответственно</a:t>
            </a:r>
            <a:r>
              <a:rPr lang="ru-RU" sz="3600" dirty="0"/>
              <a:t>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122" y="1786862"/>
            <a:ext cx="366903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ПИТАНИЕ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99539"/>
            <a:ext cx="8229600" cy="26146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поступление и усвоение в организме растений, животных и человека веществ, </a:t>
            </a:r>
          </a:p>
          <a:p>
            <a:pPr marL="0" indent="0"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необходимых для восполнения энергетических затрат, построения и возобновления тканей.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218" y="484909"/>
            <a:ext cx="523701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Edimus, ut vivamus; nоn vivimus, ut edamus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76200" y="0"/>
            <a:ext cx="4050030" cy="6075509"/>
          </a:xfrm>
          <a:prstGeom prst="rect">
            <a:avLst/>
          </a:prstGeom>
          <a:solidFill>
            <a:srgbClr val="CCFFCC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Разрушение латерального ядра (центра голода) вызывает потерю аппетита, 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а </a:t>
            </a:r>
            <a:r>
              <a:rPr lang="ru-RU" sz="2400" dirty="0"/>
              <a:t>его стимуляция – потребление пищи даже сытым животным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i="1" dirty="0"/>
              <a:t>(при </a:t>
            </a:r>
            <a:r>
              <a:rPr lang="ru-RU" sz="2400" i="1" dirty="0" smtClean="0"/>
              <a:t>инсульте: </a:t>
            </a:r>
            <a:r>
              <a:rPr lang="ru-RU" sz="2400" i="1" dirty="0"/>
              <a:t>нет чувства голода).</a:t>
            </a:r>
          </a:p>
          <a:p>
            <a:pPr>
              <a:lnSpc>
                <a:spcPct val="90000"/>
              </a:lnSpc>
            </a:pPr>
            <a:endParaRPr lang="ru-RU" sz="2400" i="1" dirty="0"/>
          </a:p>
          <a:p>
            <a:pPr>
              <a:lnSpc>
                <a:spcPct val="90000"/>
              </a:lnSpc>
            </a:pPr>
            <a:r>
              <a:rPr lang="ru-RU" sz="2400" dirty="0"/>
              <a:t>Разрушение </a:t>
            </a:r>
            <a:r>
              <a:rPr lang="ru-RU" sz="2400" dirty="0" smtClean="0"/>
              <a:t>вентромедиального </a:t>
            </a:r>
            <a:r>
              <a:rPr lang="ru-RU" sz="2400" dirty="0"/>
              <a:t>ядра вызывает патологический аппетит, очень быстрый набор </a:t>
            </a:r>
            <a:r>
              <a:rPr lang="ru-RU" sz="2400" dirty="0" smtClean="0"/>
              <a:t>веса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i="1" dirty="0" smtClean="0"/>
              <a:t>(</a:t>
            </a:r>
            <a:r>
              <a:rPr lang="ru-RU" sz="2400" i="1" dirty="0"/>
              <a:t>при инсульте: постоянное чувство сильного голода).</a:t>
            </a:r>
          </a:p>
        </p:txBody>
      </p:sp>
      <p:pic>
        <p:nvPicPr>
          <p:cNvPr id="6147" name="Picture 9" descr="D:\Documents and Settings\sa\Desktop\аппетит ко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4" descr="http://newmedia.funnyjunk.com/pictures/very_fat_fat_cat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b="9421"/>
          <a:stretch>
            <a:fillRect/>
          </a:stretch>
        </p:blipFill>
        <p:spPr bwMode="auto">
          <a:xfrm>
            <a:off x="5806440" y="3325178"/>
            <a:ext cx="320040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4768" y="5086350"/>
            <a:ext cx="2190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вал 18"/>
          <p:cNvSpPr/>
          <p:nvPr/>
        </p:nvSpPr>
        <p:spPr>
          <a:xfrm>
            <a:off x="5817870" y="94869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24650" y="1280160"/>
            <a:ext cx="270510" cy="369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 animBg="1"/>
      <p:bldP spid="19" grpId="0" animBg="1"/>
      <p:bldP spid="19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4580" y="1303020"/>
            <a:ext cx="3474720" cy="12115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Кора головного мозга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200400" y="0"/>
            <a:ext cx="1760220" cy="10287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/>
                </a:solidFill>
              </a:rPr>
              <a:t>Пищевое поведение</a:t>
            </a:r>
            <a:endParaRPr lang="ru-RU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28950" y="2686050"/>
            <a:ext cx="2068830" cy="1268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голода в ЛЯГ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17520" y="4309110"/>
            <a:ext cx="2068830" cy="11772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насыщения в ВМЯГ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40480" y="948690"/>
            <a:ext cx="434340" cy="53721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3672840" y="233553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3665220" y="381381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124450" y="2575560"/>
            <a:ext cx="3326130" cy="1531620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«Точка настройки» или </a:t>
            </a:r>
            <a:r>
              <a:rPr lang="ru-RU" dirty="0" err="1" smtClean="0"/>
              <a:t>адипостат</a:t>
            </a:r>
            <a:r>
              <a:rPr lang="ru-RU" dirty="0" smtClean="0"/>
              <a:t>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717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активность гипоталамических центров влияет масса жировой ткани в организме. </a:t>
            </a: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Другими словами, существует относительно фиксированная «точка настройки» аппарата, регулирующего содержание жира. </a:t>
            </a: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Сдвиг этой точки вверх может определять частые рецидивы ожирения у лиц, уменьшивших массу тела. </a:t>
            </a: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http://www.ananova.com/images/news/fatcatREX339x500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135313" y="1752600"/>
            <a:ext cx="34655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3AE86B-D8AE-4DDC-A48F-309C29D27BFD}" type="slidenum">
              <a:rPr lang="ru-RU" sz="1400"/>
              <a:pPr algn="r"/>
              <a:t>23</a:t>
            </a:fld>
            <a:endParaRPr lang="ru-RU" sz="1400"/>
          </a:p>
        </p:txBody>
      </p:sp>
      <p:sp>
        <p:nvSpPr>
          <p:cNvPr id="7172" name="Номер слайда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C5B545-C31C-4A91-AB53-84C19118E100}" type="slidenum">
              <a:rPr lang="ru-RU" sz="1400"/>
              <a:pPr algn="r"/>
              <a:t>23</a:t>
            </a:fld>
            <a:endParaRPr lang="ru-RU" sz="1400"/>
          </a:p>
        </p:txBody>
      </p:sp>
      <p:pic>
        <p:nvPicPr>
          <p:cNvPr id="7173" name="Picture 20" descr="http://www.hemmy.net/images/news/fatcat3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6340475" y="2000240"/>
            <a:ext cx="2803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8" descr="http://www.chadblodgett.com/wp-content/uploads/2006/09/fat-cat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15590" r="2422"/>
          <a:stretch>
            <a:fillRect/>
          </a:stretch>
        </p:blipFill>
        <p:spPr bwMode="auto">
          <a:xfrm>
            <a:off x="-142908" y="2214554"/>
            <a:ext cx="320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9067800" cy="1600200"/>
          </a:xfrm>
          <a:prstGeom prst="rect">
            <a:avLst/>
          </a:prstGeom>
          <a:solidFill>
            <a:srgbClr val="CCFFCC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r>
              <a:rPr lang="ru-RU" sz="2000" dirty="0"/>
              <a:t>Важнейшую роль в системе регуляции аппетита играет </a:t>
            </a:r>
            <a:r>
              <a:rPr lang="ru-RU" sz="2000" u="sng" dirty="0" err="1"/>
              <a:t>лептин</a:t>
            </a:r>
            <a:r>
              <a:rPr lang="ru-RU" sz="2000" dirty="0"/>
              <a:t> – белковый гормон, выделяемый </a:t>
            </a:r>
            <a:r>
              <a:rPr lang="ru-RU" sz="2000" dirty="0" err="1"/>
              <a:t>адипоцитами</a:t>
            </a:r>
            <a:r>
              <a:rPr lang="ru-RU" sz="2000" dirty="0"/>
              <a:t> (клетками жировой ткани). Он снижает аппетит (торможение центра голода), усиливает подвижность и выброс АКТГ (рост катаболизма – тратим энергию, теряем массу; </a:t>
            </a:r>
            <a:r>
              <a:rPr lang="ru-RU" sz="1900" dirty="0" smtClean="0"/>
              <a:t>противоположный </a:t>
            </a:r>
            <a:r>
              <a:rPr lang="ru-RU" sz="1900" dirty="0"/>
              <a:t>процесс – запасание энергии и рост массы тела = анаболизм).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F3AE86B-D8AE-4DDC-A48F-309C29D27BFD}" type="slidenum">
              <a:rPr lang="ru-RU" sz="1400"/>
              <a:pPr algn="r"/>
              <a:t>24</a:t>
            </a:fld>
            <a:endParaRPr lang="ru-RU" sz="1400"/>
          </a:p>
        </p:txBody>
      </p:sp>
      <p:sp>
        <p:nvSpPr>
          <p:cNvPr id="7172" name="Номер слайда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C5B545-C31C-4A91-AB53-84C19118E100}" type="slidenum">
              <a:rPr lang="ru-RU" sz="1400"/>
              <a:pPr algn="r"/>
              <a:t>24</a:t>
            </a:fld>
            <a:endParaRPr lang="ru-RU" sz="14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573" y="1071547"/>
            <a:ext cx="7597775" cy="4964113"/>
            <a:chOff x="14" y="1193"/>
            <a:chExt cx="4786" cy="3127"/>
          </a:xfrm>
        </p:grpSpPr>
        <p:pic>
          <p:nvPicPr>
            <p:cNvPr id="7177" name="Picture 22" descr="http://www.ananova.com/images/news/fatcatREX339x500.jpg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</a:blip>
            <a:srcRect/>
            <a:stretch>
              <a:fillRect/>
            </a:stretch>
          </p:blipFill>
          <p:spPr bwMode="auto">
            <a:xfrm>
              <a:off x="1968" y="1200"/>
              <a:ext cx="2118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034" descr="http://www.bmb.leeds.ac.uk/teaching/icu3/lecture/26/Image85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193"/>
              <a:ext cx="4560" cy="3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8"/>
            <p:cNvSpPr txBox="1">
              <a:spLocks noChangeArrowheads="1"/>
            </p:cNvSpPr>
            <p:nvPr/>
          </p:nvSpPr>
          <p:spPr bwMode="auto">
            <a:xfrm>
              <a:off x="3792" y="2496"/>
              <a:ext cx="864" cy="460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Сигнал </a:t>
              </a:r>
              <a:r>
                <a:rPr lang="ru-RU" sz="1400" b="1" dirty="0" err="1"/>
                <a:t>адипоцитов</a:t>
              </a:r>
              <a:r>
                <a:rPr lang="ru-RU" sz="1400" b="1" dirty="0"/>
                <a:t>:</a:t>
              </a:r>
            </a:p>
            <a:p>
              <a:pPr algn="ctr"/>
              <a:r>
                <a:rPr lang="ru-RU" sz="1400" b="1" dirty="0" err="1"/>
                <a:t>лептин</a:t>
              </a:r>
              <a:endParaRPr lang="ru-RU" sz="1400" b="1" dirty="0"/>
            </a:p>
          </p:txBody>
        </p:sp>
        <p:sp>
          <p:nvSpPr>
            <p:cNvPr id="7180" name="Text Box 8"/>
            <p:cNvSpPr txBox="1">
              <a:spLocks noChangeArrowheads="1"/>
            </p:cNvSpPr>
            <p:nvPr/>
          </p:nvSpPr>
          <p:spPr bwMode="auto">
            <a:xfrm>
              <a:off x="1152" y="3696"/>
              <a:ext cx="1104" cy="326"/>
            </a:xfrm>
            <a:prstGeom prst="rect">
              <a:avLst/>
            </a:prstGeom>
            <a:solidFill>
              <a:srgbClr val="C0C0C0"/>
            </a:solidFill>
            <a:ln w="25400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/>
                <a:t>Энергетический</a:t>
              </a:r>
            </a:p>
            <a:p>
              <a:pPr algn="ctr"/>
              <a:r>
                <a:rPr lang="ru-RU" sz="1400" b="1"/>
                <a:t>баланс</a:t>
              </a:r>
            </a:p>
          </p:txBody>
        </p:sp>
        <p:sp>
          <p:nvSpPr>
            <p:cNvPr id="7181" name="Text Box 8"/>
            <p:cNvSpPr txBox="1">
              <a:spLocks noChangeArrowheads="1"/>
            </p:cNvSpPr>
            <p:nvPr/>
          </p:nvSpPr>
          <p:spPr bwMode="auto">
            <a:xfrm>
              <a:off x="2544" y="3360"/>
              <a:ext cx="624" cy="326"/>
            </a:xfrm>
            <a:prstGeom prst="rect">
              <a:avLst/>
            </a:prstGeom>
            <a:solidFill>
              <a:srgbClr val="FFFF00"/>
            </a:solidFill>
            <a:ln w="25400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Жировая</a:t>
              </a:r>
            </a:p>
            <a:p>
              <a:pPr algn="ctr"/>
              <a:r>
                <a:rPr lang="ru-RU" sz="1400" b="1" dirty="0"/>
                <a:t>ткань</a:t>
              </a:r>
            </a:p>
          </p:txBody>
        </p:sp>
        <p:sp>
          <p:nvSpPr>
            <p:cNvPr id="7182" name="Text Box 8"/>
            <p:cNvSpPr txBox="1">
              <a:spLocks noChangeArrowheads="1"/>
            </p:cNvSpPr>
            <p:nvPr/>
          </p:nvSpPr>
          <p:spPr bwMode="auto">
            <a:xfrm>
              <a:off x="1488" y="2554"/>
              <a:ext cx="720" cy="326"/>
            </a:xfrm>
            <a:prstGeom prst="rect">
              <a:avLst/>
            </a:prstGeom>
            <a:solidFill>
              <a:srgbClr val="99CCFF"/>
            </a:solidFill>
            <a:ln w="25400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/>
                <a:t>Запасание энергии</a:t>
              </a:r>
            </a:p>
          </p:txBody>
        </p:sp>
        <p:sp>
          <p:nvSpPr>
            <p:cNvPr id="7183" name="Text Box 8"/>
            <p:cNvSpPr txBox="1">
              <a:spLocks noChangeArrowheads="1"/>
            </p:cNvSpPr>
            <p:nvPr/>
          </p:nvSpPr>
          <p:spPr bwMode="auto">
            <a:xfrm>
              <a:off x="2640" y="2592"/>
              <a:ext cx="720" cy="326"/>
            </a:xfrm>
            <a:prstGeom prst="rect">
              <a:avLst/>
            </a:prstGeom>
            <a:solidFill>
              <a:srgbClr val="FFCC99"/>
            </a:solidFill>
            <a:ln w="25400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Затраты энергии</a:t>
              </a:r>
            </a:p>
          </p:txBody>
        </p:sp>
        <p:sp>
          <p:nvSpPr>
            <p:cNvPr id="7184" name="Text Box 8"/>
            <p:cNvSpPr txBox="1">
              <a:spLocks noChangeArrowheads="1"/>
            </p:cNvSpPr>
            <p:nvPr/>
          </p:nvSpPr>
          <p:spPr bwMode="auto">
            <a:xfrm>
              <a:off x="14" y="2282"/>
              <a:ext cx="1200" cy="192"/>
            </a:xfrm>
            <a:prstGeom prst="rect">
              <a:avLst/>
            </a:prstGeom>
            <a:solidFill>
              <a:srgbClr val="99FF33"/>
            </a:solidFill>
            <a:ln w="25400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/>
                <a:t>Потребление пищи</a:t>
              </a:r>
            </a:p>
          </p:txBody>
        </p:sp>
        <p:sp>
          <p:nvSpPr>
            <p:cNvPr id="7185" name="Text Box 8"/>
            <p:cNvSpPr txBox="1">
              <a:spLocks noChangeArrowheads="1"/>
            </p:cNvSpPr>
            <p:nvPr/>
          </p:nvSpPr>
          <p:spPr bwMode="auto">
            <a:xfrm>
              <a:off x="2256" y="1776"/>
              <a:ext cx="768" cy="192"/>
            </a:xfrm>
            <a:prstGeom prst="rect">
              <a:avLst/>
            </a:prstGeom>
            <a:solidFill>
              <a:srgbClr val="FF3300"/>
            </a:solidFill>
            <a:ln w="25400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/>
                <a:t>катаболизм</a:t>
              </a:r>
            </a:p>
          </p:txBody>
        </p:sp>
        <p:sp>
          <p:nvSpPr>
            <p:cNvPr id="7186" name="Text Box 8"/>
            <p:cNvSpPr txBox="1">
              <a:spLocks noChangeArrowheads="1"/>
            </p:cNvSpPr>
            <p:nvPr/>
          </p:nvSpPr>
          <p:spPr bwMode="auto">
            <a:xfrm>
              <a:off x="2256" y="1344"/>
              <a:ext cx="768" cy="192"/>
            </a:xfrm>
            <a:prstGeom prst="rect">
              <a:avLst/>
            </a:prstGeom>
            <a:solidFill>
              <a:srgbClr val="00CCFF"/>
            </a:solidFill>
            <a:ln w="25400">
              <a:noFill/>
              <a:miter lim="800000"/>
              <a:headEnd type="none" w="lg" len="lg"/>
              <a:tailEnd type="none" w="lg" len="lg"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/>
                <a:t>анаболизм</a:t>
              </a:r>
            </a:p>
          </p:txBody>
        </p:sp>
      </p:grpSp>
      <p:sp>
        <p:nvSpPr>
          <p:cNvPr id="7187" name="Text Box 8"/>
          <p:cNvSpPr txBox="1">
            <a:spLocks noChangeArrowheads="1"/>
          </p:cNvSpPr>
          <p:nvPr/>
        </p:nvSpPr>
        <p:spPr bwMode="auto">
          <a:xfrm>
            <a:off x="6858000" y="5334000"/>
            <a:ext cx="2209800" cy="1406525"/>
          </a:xfrm>
          <a:prstGeom prst="rect">
            <a:avLst/>
          </a:prstGeom>
          <a:solidFill>
            <a:srgbClr val="FF9900"/>
          </a:solidFill>
          <a:ln w="254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/>
              <a:t>Чем больше жиро-вой ткани, тем больше лептина; но с возрастом лептин хуже </a:t>
            </a:r>
          </a:p>
          <a:p>
            <a:pPr algn="ctr">
              <a:lnSpc>
                <a:spcPct val="80000"/>
              </a:lnSpc>
            </a:pPr>
            <a:r>
              <a:rPr lang="ru-RU"/>
              <a:t>проходит ГЭБ.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4580" y="1303020"/>
            <a:ext cx="3474720" cy="12115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Кора головного мозга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200400" y="0"/>
            <a:ext cx="1760220" cy="10287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/>
                </a:solidFill>
              </a:rPr>
              <a:t>Пищевое поведение</a:t>
            </a:r>
            <a:endParaRPr lang="ru-RU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28950" y="2686050"/>
            <a:ext cx="2068830" cy="1268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голода в ЛЯГ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17520" y="4309110"/>
            <a:ext cx="2068830" cy="11772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насыщения в ВМЯГ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40480" y="948690"/>
            <a:ext cx="434340" cy="53721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3672840" y="233553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3665220" y="381381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033010" y="2644140"/>
            <a:ext cx="3326130" cy="1531620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«Точка настройки» или </a:t>
            </a:r>
            <a:r>
              <a:rPr lang="ru-RU" dirty="0" err="1" smtClean="0"/>
              <a:t>адипостат</a:t>
            </a:r>
            <a:r>
              <a:rPr lang="ru-RU" dirty="0" smtClean="0"/>
              <a:t>.  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052060"/>
            <a:ext cx="2308860" cy="67437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Механорецепторы</a:t>
            </a:r>
            <a:r>
              <a:rPr lang="ru-RU" b="1" dirty="0" smtClean="0">
                <a:solidFill>
                  <a:schemeClr val="tx1"/>
                </a:solidFill>
              </a:rPr>
              <a:t> желудка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0240" y="5840730"/>
            <a:ext cx="2068830" cy="8801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Глюкорецепторы</a:t>
            </a:r>
            <a:r>
              <a:rPr lang="ru-RU" b="1" dirty="0" smtClean="0">
                <a:solidFill>
                  <a:schemeClr val="tx1"/>
                </a:solidFill>
              </a:rPr>
              <a:t> и/или рецепторы инсулина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3390" y="5932170"/>
            <a:ext cx="1977390" cy="74295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Внутренние терморецепторы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97880" y="5120640"/>
            <a:ext cx="2148840" cy="6515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Адренергическое воздействие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414889">
            <a:off x="2125936" y="4977650"/>
            <a:ext cx="951809" cy="298956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7744969">
            <a:off x="3113052" y="5447644"/>
            <a:ext cx="627297" cy="2989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328497">
            <a:off x="4941339" y="5060474"/>
            <a:ext cx="1003683" cy="2989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4767399">
            <a:off x="4397022" y="5508603"/>
            <a:ext cx="627297" cy="298956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4580" y="1303020"/>
            <a:ext cx="3474720" cy="12115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Кора головного мозга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200400" y="0"/>
            <a:ext cx="1760220" cy="10287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/>
                </a:solidFill>
              </a:rPr>
              <a:t>Пищевое поведение</a:t>
            </a:r>
            <a:endParaRPr lang="ru-RU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28950" y="2686050"/>
            <a:ext cx="2068830" cy="12687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голода в ЛЯГ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17520" y="4309110"/>
            <a:ext cx="2068830" cy="11772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 насыщения в ВМЯГ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40480" y="948690"/>
            <a:ext cx="434340" cy="53721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817870" y="1165860"/>
            <a:ext cx="3326130" cy="1531620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Влияние социальных культурных и генетические факторов.</a:t>
            </a:r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3672840" y="233553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3665220" y="3813810"/>
            <a:ext cx="819150" cy="53721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-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033010" y="2644140"/>
            <a:ext cx="3326130" cy="1531620"/>
          </a:xfrm>
          <a:prstGeom prst="leftArrow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«Точка настройки» или </a:t>
            </a:r>
            <a:r>
              <a:rPr lang="ru-RU" dirty="0" err="1" smtClean="0"/>
              <a:t>адипостат</a:t>
            </a:r>
            <a:r>
              <a:rPr lang="ru-RU" dirty="0" smtClean="0"/>
              <a:t>.  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052060"/>
            <a:ext cx="2308860" cy="67437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Механорецепторы</a:t>
            </a:r>
            <a:r>
              <a:rPr lang="ru-RU" b="1" dirty="0" smtClean="0">
                <a:solidFill>
                  <a:schemeClr val="tx1"/>
                </a:solidFill>
              </a:rPr>
              <a:t> желудка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0240" y="5840730"/>
            <a:ext cx="2068830" cy="8801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Глюкорецепторы</a:t>
            </a:r>
            <a:r>
              <a:rPr lang="ru-RU" b="1" dirty="0" smtClean="0">
                <a:solidFill>
                  <a:schemeClr val="tx1"/>
                </a:solidFill>
              </a:rPr>
              <a:t> и/или рецепторы инсулина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3390" y="5932170"/>
            <a:ext cx="1977390" cy="74295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Внутренние терморецепторы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97880" y="5120640"/>
            <a:ext cx="2148840" cy="65151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Адренергическое воздействие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20414889">
            <a:off x="2125936" y="4977650"/>
            <a:ext cx="951809" cy="298956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7744969">
            <a:off x="3113052" y="5447644"/>
            <a:ext cx="627297" cy="2989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err="1" smtClean="0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1328497">
            <a:off x="4941339" y="5060474"/>
            <a:ext cx="1003683" cy="2989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4767399">
            <a:off x="4397022" y="5508603"/>
            <a:ext cx="627297" cy="298956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36992"/>
          </a:xfr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Пищевое поведение определяют не только потребности, но и полученные в прошлом знания.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4356439"/>
            <a:ext cx="8629650" cy="2341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Хотя потребность в энергии и создает такое биологическое влечение, как чувство голода, на конкретное поведение (что человек будет есть) влияют сформировавшиеся привычки и стратегии мышления.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3270" y="1501160"/>
            <a:ext cx="2512025" cy="30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 49"/>
          <p:cNvSpPr/>
          <p:nvPr/>
        </p:nvSpPr>
        <p:spPr>
          <a:xfrm>
            <a:off x="1360170" y="1668780"/>
            <a:ext cx="1668780" cy="891540"/>
          </a:xfrm>
          <a:custGeom>
            <a:avLst/>
            <a:gdLst>
              <a:gd name="connsiteX0" fmla="*/ 1668780 w 1668780"/>
              <a:gd name="connsiteY0" fmla="*/ 891540 h 891540"/>
              <a:gd name="connsiteX1" fmla="*/ 1257300 w 1668780"/>
              <a:gd name="connsiteY1" fmla="*/ 651510 h 891540"/>
              <a:gd name="connsiteX2" fmla="*/ 845820 w 1668780"/>
              <a:gd name="connsiteY2" fmla="*/ 754380 h 891540"/>
              <a:gd name="connsiteX3" fmla="*/ 297180 w 1668780"/>
              <a:gd name="connsiteY3" fmla="*/ 548640 h 891540"/>
              <a:gd name="connsiteX4" fmla="*/ 0 w 166878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780" h="891540">
                <a:moveTo>
                  <a:pt x="1668780" y="891540"/>
                </a:moveTo>
                <a:cubicBezTo>
                  <a:pt x="1531620" y="782955"/>
                  <a:pt x="1394460" y="674370"/>
                  <a:pt x="1257300" y="651510"/>
                </a:cubicBezTo>
                <a:cubicBezTo>
                  <a:pt x="1120140" y="628650"/>
                  <a:pt x="1005840" y="771525"/>
                  <a:pt x="845820" y="754380"/>
                </a:cubicBezTo>
                <a:cubicBezTo>
                  <a:pt x="685800" y="737235"/>
                  <a:pt x="438150" y="674370"/>
                  <a:pt x="297180" y="548640"/>
                </a:cubicBezTo>
                <a:cubicBezTo>
                  <a:pt x="156210" y="422910"/>
                  <a:pt x="0" y="0"/>
                  <a:pt x="0" y="0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23876"/>
            <a:ext cx="19431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Пищевое поведение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0042"/>
            <a:ext cx="6024580" cy="11668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Пищеварение 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162034"/>
            <a:ext cx="1214446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071670" y="1071546"/>
            <a:ext cx="1214446" cy="5000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Ротовая полость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9573" y="1057275"/>
            <a:ext cx="1257302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желудок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3525" y="1162051"/>
            <a:ext cx="914400" cy="285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12-п кишка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6191250" y="1028700"/>
            <a:ext cx="1219200" cy="5238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Тонкая кишка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0425" y="1066801"/>
            <a:ext cx="885825" cy="4381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Толстая кишка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28726" y="923925"/>
            <a:ext cx="1009650" cy="8096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Прием пищи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991476" y="876300"/>
            <a:ext cx="1152524" cy="809625"/>
          </a:xfrm>
          <a:prstGeom prst="rightArrow">
            <a:avLst>
              <a:gd name="adj1" fmla="val 50000"/>
              <a:gd name="adj2" fmla="val 2058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Дефекация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875" y="2581275"/>
            <a:ext cx="2857500" cy="1590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Пищевой центр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 rot="20086043">
            <a:off x="817811" y="1454982"/>
            <a:ext cx="466725" cy="1313457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611891">
            <a:off x="1646791" y="1504165"/>
            <a:ext cx="466725" cy="1248335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1500" y="4034790"/>
            <a:ext cx="1783080" cy="49149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Пищевая потребность</a:t>
            </a:r>
            <a:endParaRPr lang="ru-RU" sz="1400" dirty="0"/>
          </a:p>
        </p:txBody>
      </p:sp>
      <p:sp>
        <p:nvSpPr>
          <p:cNvPr id="26" name="Полилиния 25"/>
          <p:cNvSpPr/>
          <p:nvPr/>
        </p:nvSpPr>
        <p:spPr>
          <a:xfrm>
            <a:off x="1402080" y="4160520"/>
            <a:ext cx="5855970" cy="2272665"/>
          </a:xfrm>
          <a:custGeom>
            <a:avLst/>
            <a:gdLst>
              <a:gd name="connsiteX0" fmla="*/ 5829300 w 5829300"/>
              <a:gd name="connsiteY0" fmla="*/ 0 h 2272665"/>
              <a:gd name="connsiteX1" fmla="*/ 5795010 w 5829300"/>
              <a:gd name="connsiteY1" fmla="*/ 788670 h 2272665"/>
              <a:gd name="connsiteX2" fmla="*/ 5703570 w 5829300"/>
              <a:gd name="connsiteY2" fmla="*/ 1897380 h 2272665"/>
              <a:gd name="connsiteX3" fmla="*/ 5383530 w 5829300"/>
              <a:gd name="connsiteY3" fmla="*/ 2160270 h 2272665"/>
              <a:gd name="connsiteX4" fmla="*/ 4229100 w 5829300"/>
              <a:gd name="connsiteY4" fmla="*/ 2160270 h 2272665"/>
              <a:gd name="connsiteX5" fmla="*/ 2480310 w 5829300"/>
              <a:gd name="connsiteY5" fmla="*/ 2183130 h 2272665"/>
              <a:gd name="connsiteX6" fmla="*/ 880110 w 5829300"/>
              <a:gd name="connsiteY6" fmla="*/ 2240280 h 2272665"/>
              <a:gd name="connsiteX7" fmla="*/ 148590 w 5829300"/>
              <a:gd name="connsiteY7" fmla="*/ 1988820 h 2272665"/>
              <a:gd name="connsiteX8" fmla="*/ 22860 w 5829300"/>
              <a:gd name="connsiteY8" fmla="*/ 1234440 h 2272665"/>
              <a:gd name="connsiteX9" fmla="*/ 285750 w 5829300"/>
              <a:gd name="connsiteY9" fmla="*/ 45720 h 2272665"/>
              <a:gd name="connsiteX0" fmla="*/ 5823585 w 5823585"/>
              <a:gd name="connsiteY0" fmla="*/ 0 h 2272665"/>
              <a:gd name="connsiteX1" fmla="*/ 5789295 w 5823585"/>
              <a:gd name="connsiteY1" fmla="*/ 788670 h 2272665"/>
              <a:gd name="connsiteX2" fmla="*/ 5697855 w 5823585"/>
              <a:gd name="connsiteY2" fmla="*/ 1897380 h 2272665"/>
              <a:gd name="connsiteX3" fmla="*/ 5377815 w 5823585"/>
              <a:gd name="connsiteY3" fmla="*/ 2160270 h 2272665"/>
              <a:gd name="connsiteX4" fmla="*/ 4223385 w 5823585"/>
              <a:gd name="connsiteY4" fmla="*/ 2160270 h 2272665"/>
              <a:gd name="connsiteX5" fmla="*/ 2474595 w 5823585"/>
              <a:gd name="connsiteY5" fmla="*/ 2183130 h 2272665"/>
              <a:gd name="connsiteX6" fmla="*/ 874395 w 5823585"/>
              <a:gd name="connsiteY6" fmla="*/ 2240280 h 2272665"/>
              <a:gd name="connsiteX7" fmla="*/ 142875 w 5823585"/>
              <a:gd name="connsiteY7" fmla="*/ 1988820 h 2272665"/>
              <a:gd name="connsiteX8" fmla="*/ 17145 w 5823585"/>
              <a:gd name="connsiteY8" fmla="*/ 1234440 h 2272665"/>
              <a:gd name="connsiteX9" fmla="*/ 142875 w 5823585"/>
              <a:gd name="connsiteY9" fmla="*/ 445770 h 2272665"/>
              <a:gd name="connsiteX0" fmla="*/ 5823585 w 5823585"/>
              <a:gd name="connsiteY0" fmla="*/ 0 h 2272665"/>
              <a:gd name="connsiteX1" fmla="*/ 5789295 w 5823585"/>
              <a:gd name="connsiteY1" fmla="*/ 788670 h 2272665"/>
              <a:gd name="connsiteX2" fmla="*/ 5697855 w 5823585"/>
              <a:gd name="connsiteY2" fmla="*/ 1897380 h 2272665"/>
              <a:gd name="connsiteX3" fmla="*/ 5377815 w 5823585"/>
              <a:gd name="connsiteY3" fmla="*/ 2160270 h 2272665"/>
              <a:gd name="connsiteX4" fmla="*/ 4223385 w 5823585"/>
              <a:gd name="connsiteY4" fmla="*/ 2160270 h 2272665"/>
              <a:gd name="connsiteX5" fmla="*/ 2474595 w 5823585"/>
              <a:gd name="connsiteY5" fmla="*/ 2183130 h 2272665"/>
              <a:gd name="connsiteX6" fmla="*/ 874395 w 5823585"/>
              <a:gd name="connsiteY6" fmla="*/ 2240280 h 2272665"/>
              <a:gd name="connsiteX7" fmla="*/ 142875 w 5823585"/>
              <a:gd name="connsiteY7" fmla="*/ 1988820 h 2272665"/>
              <a:gd name="connsiteX8" fmla="*/ 17145 w 5823585"/>
              <a:gd name="connsiteY8" fmla="*/ 1234440 h 2272665"/>
              <a:gd name="connsiteX9" fmla="*/ 142875 w 5823585"/>
              <a:gd name="connsiteY9" fmla="*/ 445770 h 2272665"/>
              <a:gd name="connsiteX0" fmla="*/ 5855970 w 5855970"/>
              <a:gd name="connsiteY0" fmla="*/ 0 h 2272665"/>
              <a:gd name="connsiteX1" fmla="*/ 5821680 w 5855970"/>
              <a:gd name="connsiteY1" fmla="*/ 788670 h 2272665"/>
              <a:gd name="connsiteX2" fmla="*/ 5730240 w 5855970"/>
              <a:gd name="connsiteY2" fmla="*/ 1897380 h 2272665"/>
              <a:gd name="connsiteX3" fmla="*/ 5410200 w 5855970"/>
              <a:gd name="connsiteY3" fmla="*/ 2160270 h 2272665"/>
              <a:gd name="connsiteX4" fmla="*/ 4255770 w 5855970"/>
              <a:gd name="connsiteY4" fmla="*/ 2160270 h 2272665"/>
              <a:gd name="connsiteX5" fmla="*/ 2506980 w 5855970"/>
              <a:gd name="connsiteY5" fmla="*/ 2183130 h 2272665"/>
              <a:gd name="connsiteX6" fmla="*/ 906780 w 5855970"/>
              <a:gd name="connsiteY6" fmla="*/ 2240280 h 2272665"/>
              <a:gd name="connsiteX7" fmla="*/ 175260 w 5855970"/>
              <a:gd name="connsiteY7" fmla="*/ 1988820 h 2272665"/>
              <a:gd name="connsiteX8" fmla="*/ 49530 w 5855970"/>
              <a:gd name="connsiteY8" fmla="*/ 1234440 h 2272665"/>
              <a:gd name="connsiteX9" fmla="*/ 472440 w 5855970"/>
              <a:gd name="connsiteY9" fmla="*/ 308610 h 22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970" h="2272665">
                <a:moveTo>
                  <a:pt x="5855970" y="0"/>
                </a:moveTo>
                <a:cubicBezTo>
                  <a:pt x="5849302" y="236220"/>
                  <a:pt x="5842635" y="472440"/>
                  <a:pt x="5821680" y="788670"/>
                </a:cubicBezTo>
                <a:cubicBezTo>
                  <a:pt x="5800725" y="1104900"/>
                  <a:pt x="5798820" y="1668780"/>
                  <a:pt x="5730240" y="1897380"/>
                </a:cubicBezTo>
                <a:cubicBezTo>
                  <a:pt x="5661660" y="2125980"/>
                  <a:pt x="5655945" y="2116455"/>
                  <a:pt x="5410200" y="2160270"/>
                </a:cubicBezTo>
                <a:cubicBezTo>
                  <a:pt x="5164455" y="2204085"/>
                  <a:pt x="4255770" y="2160270"/>
                  <a:pt x="4255770" y="2160270"/>
                </a:cubicBezTo>
                <a:lnTo>
                  <a:pt x="2506980" y="2183130"/>
                </a:lnTo>
                <a:cubicBezTo>
                  <a:pt x="1948815" y="2196465"/>
                  <a:pt x="1295400" y="2272665"/>
                  <a:pt x="906780" y="2240280"/>
                </a:cubicBezTo>
                <a:cubicBezTo>
                  <a:pt x="518160" y="2207895"/>
                  <a:pt x="318135" y="2156460"/>
                  <a:pt x="175260" y="1988820"/>
                </a:cubicBezTo>
                <a:cubicBezTo>
                  <a:pt x="32385" y="1821180"/>
                  <a:pt x="0" y="1514475"/>
                  <a:pt x="49530" y="1234440"/>
                </a:cubicBezTo>
                <a:cubicBezTo>
                  <a:pt x="99060" y="954405"/>
                  <a:pt x="352425" y="741045"/>
                  <a:pt x="472440" y="30861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990600" y="4274820"/>
            <a:ext cx="7789545" cy="2375535"/>
          </a:xfrm>
          <a:custGeom>
            <a:avLst/>
            <a:gdLst>
              <a:gd name="connsiteX0" fmla="*/ 7741920 w 7789545"/>
              <a:gd name="connsiteY0" fmla="*/ 742950 h 2535555"/>
              <a:gd name="connsiteX1" fmla="*/ 7764780 w 7789545"/>
              <a:gd name="connsiteY1" fmla="*/ 1977390 h 2535555"/>
              <a:gd name="connsiteX2" fmla="*/ 7593330 w 7789545"/>
              <a:gd name="connsiteY2" fmla="*/ 2286000 h 2535555"/>
              <a:gd name="connsiteX3" fmla="*/ 7147560 w 7789545"/>
              <a:gd name="connsiteY3" fmla="*/ 2366010 h 2535555"/>
              <a:gd name="connsiteX4" fmla="*/ 6758940 w 7789545"/>
              <a:gd name="connsiteY4" fmla="*/ 2377440 h 2535555"/>
              <a:gd name="connsiteX5" fmla="*/ 4964430 w 7789545"/>
              <a:gd name="connsiteY5" fmla="*/ 2411730 h 2535555"/>
              <a:gd name="connsiteX6" fmla="*/ 3021330 w 7789545"/>
              <a:gd name="connsiteY6" fmla="*/ 2400300 h 2535555"/>
              <a:gd name="connsiteX7" fmla="*/ 723900 w 7789545"/>
              <a:gd name="connsiteY7" fmla="*/ 2434590 h 2535555"/>
              <a:gd name="connsiteX8" fmla="*/ 163830 w 7789545"/>
              <a:gd name="connsiteY8" fmla="*/ 1794510 h 2535555"/>
              <a:gd name="connsiteX9" fmla="*/ 26670 w 7789545"/>
              <a:gd name="connsiteY9" fmla="*/ 400050 h 2535555"/>
              <a:gd name="connsiteX10" fmla="*/ 3810 w 7789545"/>
              <a:gd name="connsiteY10" fmla="*/ 0 h 2535555"/>
              <a:gd name="connsiteX0" fmla="*/ 7741920 w 7789545"/>
              <a:gd name="connsiteY0" fmla="*/ 582930 h 2375535"/>
              <a:gd name="connsiteX1" fmla="*/ 7764780 w 7789545"/>
              <a:gd name="connsiteY1" fmla="*/ 1817370 h 2375535"/>
              <a:gd name="connsiteX2" fmla="*/ 7593330 w 7789545"/>
              <a:gd name="connsiteY2" fmla="*/ 2125980 h 2375535"/>
              <a:gd name="connsiteX3" fmla="*/ 7147560 w 7789545"/>
              <a:gd name="connsiteY3" fmla="*/ 2205990 h 2375535"/>
              <a:gd name="connsiteX4" fmla="*/ 6758940 w 7789545"/>
              <a:gd name="connsiteY4" fmla="*/ 2217420 h 2375535"/>
              <a:gd name="connsiteX5" fmla="*/ 4964430 w 7789545"/>
              <a:gd name="connsiteY5" fmla="*/ 2251710 h 2375535"/>
              <a:gd name="connsiteX6" fmla="*/ 3021330 w 7789545"/>
              <a:gd name="connsiteY6" fmla="*/ 2240280 h 2375535"/>
              <a:gd name="connsiteX7" fmla="*/ 723900 w 7789545"/>
              <a:gd name="connsiteY7" fmla="*/ 2274570 h 2375535"/>
              <a:gd name="connsiteX8" fmla="*/ 163830 w 7789545"/>
              <a:gd name="connsiteY8" fmla="*/ 1634490 h 2375535"/>
              <a:gd name="connsiteX9" fmla="*/ 26670 w 7789545"/>
              <a:gd name="connsiteY9" fmla="*/ 240030 h 2375535"/>
              <a:gd name="connsiteX10" fmla="*/ 3810 w 7789545"/>
              <a:gd name="connsiteY10" fmla="*/ 194310 h 237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9545" h="2375535">
                <a:moveTo>
                  <a:pt x="7741920" y="582930"/>
                </a:moveTo>
                <a:cubicBezTo>
                  <a:pt x="7765732" y="1071562"/>
                  <a:pt x="7789545" y="1560195"/>
                  <a:pt x="7764780" y="1817370"/>
                </a:cubicBezTo>
                <a:cubicBezTo>
                  <a:pt x="7740015" y="2074545"/>
                  <a:pt x="7696200" y="2061210"/>
                  <a:pt x="7593330" y="2125980"/>
                </a:cubicBezTo>
                <a:cubicBezTo>
                  <a:pt x="7490460" y="2190750"/>
                  <a:pt x="7286625" y="2190750"/>
                  <a:pt x="7147560" y="2205990"/>
                </a:cubicBezTo>
                <a:cubicBezTo>
                  <a:pt x="7008495" y="2221230"/>
                  <a:pt x="6758940" y="2217420"/>
                  <a:pt x="6758940" y="2217420"/>
                </a:cubicBezTo>
                <a:lnTo>
                  <a:pt x="4964430" y="2251710"/>
                </a:lnTo>
                <a:lnTo>
                  <a:pt x="3021330" y="2240280"/>
                </a:lnTo>
                <a:cubicBezTo>
                  <a:pt x="2314575" y="2244090"/>
                  <a:pt x="1200150" y="2375535"/>
                  <a:pt x="723900" y="2274570"/>
                </a:cubicBezTo>
                <a:cubicBezTo>
                  <a:pt x="247650" y="2173605"/>
                  <a:pt x="280035" y="1973580"/>
                  <a:pt x="163830" y="1634490"/>
                </a:cubicBezTo>
                <a:cubicBezTo>
                  <a:pt x="47625" y="1295400"/>
                  <a:pt x="53340" y="480060"/>
                  <a:pt x="26670" y="240030"/>
                </a:cubicBezTo>
                <a:cubicBezTo>
                  <a:pt x="0" y="0"/>
                  <a:pt x="1905" y="244792"/>
                  <a:pt x="3810" y="19431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8650" y="3566160"/>
            <a:ext cx="1703070" cy="5029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Пищевая мотивация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2274570" y="1817370"/>
            <a:ext cx="365760" cy="107442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2308860" y="1577340"/>
            <a:ext cx="3863340" cy="33147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Сенсорное насыщение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00800" y="3451860"/>
            <a:ext cx="1657350" cy="110871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Питательные вещества крови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8343900" y="2708910"/>
            <a:ext cx="800100" cy="259461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Хеморецепторы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 rot="20029220">
            <a:off x="7978140" y="3406141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 rot="21202294">
            <a:off x="8027670" y="3775709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 rot="308514">
            <a:off x="8020050" y="4156709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230796">
            <a:off x="7978140" y="4457701"/>
            <a:ext cx="525780" cy="251460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6537960" y="1497330"/>
            <a:ext cx="1383030" cy="2057400"/>
          </a:xfrm>
          <a:prstGeom prst="downArrow">
            <a:avLst>
              <a:gd name="adj1" fmla="val 50000"/>
              <a:gd name="adj2" fmla="val 21429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всасывание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58890" y="2804160"/>
            <a:ext cx="1893570" cy="4419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ts val="1200"/>
              </a:lnSpc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Метаболическое насыщение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57550" y="2537460"/>
            <a:ext cx="2926080" cy="651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Изменение интенсивности тканевого метаболизма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07080" y="3409950"/>
            <a:ext cx="2926080" cy="651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Поступление питательных веществ в (из) депо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52800" y="4301490"/>
            <a:ext cx="2926080" cy="7962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Перераспределение питательных веществ в организме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634490" y="5234940"/>
            <a:ext cx="2091690" cy="697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Гуморальная регуляция</a:t>
            </a:r>
            <a:endParaRPr lang="ru-RU" dirty="0"/>
          </a:p>
        </p:txBody>
      </p:sp>
      <p:sp>
        <p:nvSpPr>
          <p:cNvPr id="38" name="Полилиния 37"/>
          <p:cNvSpPr/>
          <p:nvPr/>
        </p:nvSpPr>
        <p:spPr>
          <a:xfrm>
            <a:off x="2434590" y="3977640"/>
            <a:ext cx="175260" cy="1234440"/>
          </a:xfrm>
          <a:custGeom>
            <a:avLst/>
            <a:gdLst>
              <a:gd name="connsiteX0" fmla="*/ 0 w 175260"/>
              <a:gd name="connsiteY0" fmla="*/ 0 h 1234440"/>
              <a:gd name="connsiteX1" fmla="*/ 171450 w 175260"/>
              <a:gd name="connsiteY1" fmla="*/ 365760 h 1234440"/>
              <a:gd name="connsiteX2" fmla="*/ 22860 w 175260"/>
              <a:gd name="connsiteY2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" h="1234440">
                <a:moveTo>
                  <a:pt x="0" y="0"/>
                </a:moveTo>
                <a:cubicBezTo>
                  <a:pt x="83820" y="80010"/>
                  <a:pt x="167640" y="160020"/>
                  <a:pt x="171450" y="365760"/>
                </a:cubicBezTo>
                <a:cubicBezTo>
                  <a:pt x="175260" y="571500"/>
                  <a:pt x="99060" y="902970"/>
                  <a:pt x="22860" y="123444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2628900" y="3909060"/>
            <a:ext cx="720090" cy="811530"/>
          </a:xfrm>
          <a:custGeom>
            <a:avLst/>
            <a:gdLst>
              <a:gd name="connsiteX0" fmla="*/ 0 w 720090"/>
              <a:gd name="connsiteY0" fmla="*/ 0 h 811530"/>
              <a:gd name="connsiteX1" fmla="*/ 194310 w 720090"/>
              <a:gd name="connsiteY1" fmla="*/ 571500 h 811530"/>
              <a:gd name="connsiteX2" fmla="*/ 720090 w 720090"/>
              <a:gd name="connsiteY2" fmla="*/ 811530 h 81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090" h="811530">
                <a:moveTo>
                  <a:pt x="0" y="0"/>
                </a:moveTo>
                <a:cubicBezTo>
                  <a:pt x="37147" y="218122"/>
                  <a:pt x="74295" y="436245"/>
                  <a:pt x="194310" y="571500"/>
                </a:cubicBezTo>
                <a:cubicBezTo>
                  <a:pt x="314325" y="706755"/>
                  <a:pt x="720090" y="811530"/>
                  <a:pt x="720090" y="81153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857500" y="3714750"/>
            <a:ext cx="411480" cy="163830"/>
          </a:xfrm>
          <a:custGeom>
            <a:avLst/>
            <a:gdLst>
              <a:gd name="connsiteX0" fmla="*/ 0 w 411480"/>
              <a:gd name="connsiteY0" fmla="*/ 0 h 163830"/>
              <a:gd name="connsiteX1" fmla="*/ 194310 w 411480"/>
              <a:gd name="connsiteY1" fmla="*/ 137160 h 163830"/>
              <a:gd name="connsiteX2" fmla="*/ 411480 w 411480"/>
              <a:gd name="connsiteY2" fmla="*/ 160020 h 1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480" h="163830">
                <a:moveTo>
                  <a:pt x="0" y="0"/>
                </a:moveTo>
                <a:cubicBezTo>
                  <a:pt x="62865" y="55245"/>
                  <a:pt x="125730" y="110490"/>
                  <a:pt x="194310" y="137160"/>
                </a:cubicBezTo>
                <a:cubicBezTo>
                  <a:pt x="262890" y="163830"/>
                  <a:pt x="337185" y="161925"/>
                  <a:pt x="411480" y="16002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2937510" y="2891790"/>
            <a:ext cx="297180" cy="274320"/>
          </a:xfrm>
          <a:custGeom>
            <a:avLst/>
            <a:gdLst>
              <a:gd name="connsiteX0" fmla="*/ 0 w 297180"/>
              <a:gd name="connsiteY0" fmla="*/ 274320 h 274320"/>
              <a:gd name="connsiteX1" fmla="*/ 125730 w 297180"/>
              <a:gd name="connsiteY1" fmla="*/ 68580 h 274320"/>
              <a:gd name="connsiteX2" fmla="*/ 297180 w 297180"/>
              <a:gd name="connsiteY2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80" h="274320">
                <a:moveTo>
                  <a:pt x="0" y="274320"/>
                </a:moveTo>
                <a:cubicBezTo>
                  <a:pt x="38100" y="194310"/>
                  <a:pt x="76200" y="114300"/>
                  <a:pt x="125730" y="68580"/>
                </a:cubicBezTo>
                <a:cubicBezTo>
                  <a:pt x="175260" y="22860"/>
                  <a:pt x="236220" y="11430"/>
                  <a:pt x="297180" y="0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олилиния 41"/>
          <p:cNvSpPr/>
          <p:nvPr/>
        </p:nvSpPr>
        <p:spPr>
          <a:xfrm>
            <a:off x="6183630" y="3211830"/>
            <a:ext cx="354330" cy="400050"/>
          </a:xfrm>
          <a:custGeom>
            <a:avLst/>
            <a:gdLst>
              <a:gd name="connsiteX0" fmla="*/ 0 w 240030"/>
              <a:gd name="connsiteY0" fmla="*/ 0 h 297180"/>
              <a:gd name="connsiteX1" fmla="*/ 240030 w 240030"/>
              <a:gd name="connsiteY1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030" h="297180">
                <a:moveTo>
                  <a:pt x="0" y="0"/>
                </a:moveTo>
                <a:lnTo>
                  <a:pt x="240030" y="29718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 42"/>
          <p:cNvSpPr/>
          <p:nvPr/>
        </p:nvSpPr>
        <p:spPr>
          <a:xfrm>
            <a:off x="6183630" y="3737610"/>
            <a:ext cx="297180" cy="217170"/>
          </a:xfrm>
          <a:custGeom>
            <a:avLst/>
            <a:gdLst>
              <a:gd name="connsiteX0" fmla="*/ 0 w 240030"/>
              <a:gd name="connsiteY0" fmla="*/ 0 h 194310"/>
              <a:gd name="connsiteX1" fmla="*/ 240030 w 240030"/>
              <a:gd name="connsiteY1" fmla="*/ 194310 h 1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030" h="194310">
                <a:moveTo>
                  <a:pt x="0" y="0"/>
                </a:moveTo>
                <a:lnTo>
                  <a:pt x="240030" y="194310"/>
                </a:ln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6115050" y="4400550"/>
            <a:ext cx="377190" cy="35433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2707005" y="4935855"/>
            <a:ext cx="742950" cy="299085"/>
          </a:xfrm>
          <a:custGeom>
            <a:avLst/>
            <a:gdLst>
              <a:gd name="connsiteX0" fmla="*/ 24765 w 742950"/>
              <a:gd name="connsiteY0" fmla="*/ 299085 h 299085"/>
              <a:gd name="connsiteX1" fmla="*/ 104775 w 742950"/>
              <a:gd name="connsiteY1" fmla="*/ 47625 h 299085"/>
              <a:gd name="connsiteX2" fmla="*/ 653415 w 742950"/>
              <a:gd name="connsiteY2" fmla="*/ 13335 h 299085"/>
              <a:gd name="connsiteX3" fmla="*/ 641985 w 742950"/>
              <a:gd name="connsiteY3" fmla="*/ 24765 h 299085"/>
              <a:gd name="connsiteX4" fmla="*/ 653415 w 742950"/>
              <a:gd name="connsiteY4" fmla="*/ 2476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2950" h="299085">
                <a:moveTo>
                  <a:pt x="24765" y="299085"/>
                </a:moveTo>
                <a:cubicBezTo>
                  <a:pt x="12382" y="197167"/>
                  <a:pt x="0" y="95250"/>
                  <a:pt x="104775" y="47625"/>
                </a:cubicBezTo>
                <a:cubicBezTo>
                  <a:pt x="209550" y="0"/>
                  <a:pt x="563880" y="17145"/>
                  <a:pt x="653415" y="13335"/>
                </a:cubicBezTo>
                <a:cubicBezTo>
                  <a:pt x="742950" y="9525"/>
                  <a:pt x="641985" y="22860"/>
                  <a:pt x="641985" y="24765"/>
                </a:cubicBezTo>
                <a:cubicBezTo>
                  <a:pt x="641985" y="26670"/>
                  <a:pt x="647700" y="25717"/>
                  <a:pt x="653415" y="24765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2760345" y="3989070"/>
            <a:ext cx="520065" cy="960120"/>
          </a:xfrm>
          <a:custGeom>
            <a:avLst/>
            <a:gdLst>
              <a:gd name="connsiteX0" fmla="*/ 5715 w 520065"/>
              <a:gd name="connsiteY0" fmla="*/ 960120 h 960120"/>
              <a:gd name="connsiteX1" fmla="*/ 85725 w 520065"/>
              <a:gd name="connsiteY1" fmla="*/ 205740 h 960120"/>
              <a:gd name="connsiteX2" fmla="*/ 520065 w 520065"/>
              <a:gd name="connsiteY2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065" h="960120">
                <a:moveTo>
                  <a:pt x="5715" y="960120"/>
                </a:moveTo>
                <a:cubicBezTo>
                  <a:pt x="2857" y="662940"/>
                  <a:pt x="0" y="365760"/>
                  <a:pt x="85725" y="205740"/>
                </a:cubicBezTo>
                <a:cubicBezTo>
                  <a:pt x="171450" y="45720"/>
                  <a:pt x="345757" y="22860"/>
                  <a:pt x="520065" y="0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2948940" y="3006090"/>
            <a:ext cx="331470" cy="1074420"/>
          </a:xfrm>
          <a:custGeom>
            <a:avLst/>
            <a:gdLst>
              <a:gd name="connsiteX0" fmla="*/ 0 w 331470"/>
              <a:gd name="connsiteY0" fmla="*/ 1074420 h 1074420"/>
              <a:gd name="connsiteX1" fmla="*/ 125730 w 331470"/>
              <a:gd name="connsiteY1" fmla="*/ 308610 h 1074420"/>
              <a:gd name="connsiteX2" fmla="*/ 194310 w 331470"/>
              <a:gd name="connsiteY2" fmla="*/ 91440 h 1074420"/>
              <a:gd name="connsiteX3" fmla="*/ 331470 w 331470"/>
              <a:gd name="connsiteY3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70" h="1074420">
                <a:moveTo>
                  <a:pt x="0" y="1074420"/>
                </a:moveTo>
                <a:cubicBezTo>
                  <a:pt x="46672" y="773430"/>
                  <a:pt x="93345" y="472440"/>
                  <a:pt x="125730" y="308610"/>
                </a:cubicBezTo>
                <a:cubicBezTo>
                  <a:pt x="158115" y="144780"/>
                  <a:pt x="160020" y="142875"/>
                  <a:pt x="194310" y="91440"/>
                </a:cubicBezTo>
                <a:cubicBezTo>
                  <a:pt x="228600" y="40005"/>
                  <a:pt x="280035" y="20002"/>
                  <a:pt x="331470" y="0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2859405" y="1668780"/>
            <a:ext cx="3745230" cy="1600200"/>
          </a:xfrm>
          <a:custGeom>
            <a:avLst/>
            <a:gdLst>
              <a:gd name="connsiteX0" fmla="*/ 192405 w 3745230"/>
              <a:gd name="connsiteY0" fmla="*/ 1600200 h 1600200"/>
              <a:gd name="connsiteX1" fmla="*/ 112395 w 3745230"/>
              <a:gd name="connsiteY1" fmla="*/ 1017270 h 1600200"/>
              <a:gd name="connsiteX2" fmla="*/ 866775 w 3745230"/>
              <a:gd name="connsiteY2" fmla="*/ 685800 h 1600200"/>
              <a:gd name="connsiteX3" fmla="*/ 2524125 w 3745230"/>
              <a:gd name="connsiteY3" fmla="*/ 628650 h 1600200"/>
              <a:gd name="connsiteX4" fmla="*/ 3575685 w 3745230"/>
              <a:gd name="connsiteY4" fmla="*/ 537210 h 1600200"/>
              <a:gd name="connsiteX5" fmla="*/ 3541395 w 3745230"/>
              <a:gd name="connsiteY5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230" h="1600200">
                <a:moveTo>
                  <a:pt x="192405" y="1600200"/>
                </a:moveTo>
                <a:cubicBezTo>
                  <a:pt x="96202" y="1384935"/>
                  <a:pt x="0" y="1169670"/>
                  <a:pt x="112395" y="1017270"/>
                </a:cubicBezTo>
                <a:cubicBezTo>
                  <a:pt x="224790" y="864870"/>
                  <a:pt x="464820" y="750570"/>
                  <a:pt x="866775" y="685800"/>
                </a:cubicBezTo>
                <a:cubicBezTo>
                  <a:pt x="1268730" y="621030"/>
                  <a:pt x="2072640" y="653415"/>
                  <a:pt x="2524125" y="628650"/>
                </a:cubicBezTo>
                <a:cubicBezTo>
                  <a:pt x="2975610" y="603885"/>
                  <a:pt x="3406140" y="641985"/>
                  <a:pt x="3575685" y="537210"/>
                </a:cubicBezTo>
                <a:cubicBezTo>
                  <a:pt x="3745230" y="432435"/>
                  <a:pt x="3643312" y="216217"/>
                  <a:pt x="3541395" y="0"/>
                </a:cubicBezTo>
              </a:path>
            </a:pathLst>
          </a:custGeom>
          <a:ln w="571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1" grpId="0" animBg="1"/>
      <p:bldP spid="30" grpId="0" animBg="1"/>
      <p:bldP spid="33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540" y="157140"/>
            <a:ext cx="7680960" cy="402623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Пища —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продукты питания – </a:t>
            </a: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объекты естественного или искусственного происхождения содержащие совокупность веществ, используемых организмом для питания (питательных веществ).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4540" y="4500564"/>
            <a:ext cx="4754880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ПИЩА СОСТОИТ из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питательные вещества,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баластные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вещества.</a:t>
            </a: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Цилиндр 7"/>
          <p:cNvSpPr/>
          <p:nvPr/>
        </p:nvSpPr>
        <p:spPr>
          <a:xfrm>
            <a:off x="4429124" y="1643050"/>
            <a:ext cx="3286116" cy="3929090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894" y="3134676"/>
            <a:ext cx="2143140" cy="164307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Питательные вещества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29190" y="2500306"/>
            <a:ext cx="2214578" cy="92869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Пластические потребности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28" y="4500570"/>
            <a:ext cx="2214578" cy="92869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Пластические потребности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5214942" y="785794"/>
            <a:ext cx="1714512" cy="1357322"/>
          </a:xfrm>
          <a:prstGeom prst="smileyFac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26030" y="3474720"/>
            <a:ext cx="2611762" cy="10915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поступление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489264" y="4237678"/>
            <a:ext cx="1143008" cy="35719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5486406" y="3368992"/>
            <a:ext cx="1143008" cy="428628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43500" y="3749040"/>
            <a:ext cx="1943100" cy="5257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усвоение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8670"/>
            <a:ext cx="8229600" cy="5606438"/>
          </a:xfrm>
        </p:spPr>
        <p:txBody>
          <a:bodyPr>
            <a:normAutofit/>
          </a:bodyPr>
          <a:lstStyle/>
          <a:p>
            <a:r>
              <a:rPr lang="ru-RU" dirty="0"/>
              <a:t>Пищеварением называется </a:t>
            </a:r>
            <a:r>
              <a:rPr lang="ru-RU" dirty="0" smtClean="0"/>
              <a:t>совокупность процессов, обеспечивающих ферментативное расщепление полимерных питательных веществ, входящих в состав пищи до мономеров. </a:t>
            </a:r>
          </a:p>
          <a:p>
            <a:r>
              <a:rPr lang="ru-RU" dirty="0" smtClean="0"/>
              <a:t>В результате питательные вещества: </a:t>
            </a:r>
          </a:p>
          <a:p>
            <a:pPr lvl="1"/>
            <a:r>
              <a:rPr lang="ru-RU" dirty="0" smtClean="0"/>
              <a:t>сохранив энергетическую и пластическую ценность, утрачивают видовую специфичность, </a:t>
            </a:r>
          </a:p>
          <a:p>
            <a:pPr lvl="1"/>
            <a:r>
              <a:rPr lang="ru-RU" dirty="0" smtClean="0"/>
              <a:t>становятся </a:t>
            </a:r>
            <a:r>
              <a:rPr lang="ru-RU" dirty="0"/>
              <a:t>доступными для усвоения </a:t>
            </a:r>
            <a:r>
              <a:rPr lang="ru-RU" dirty="0" smtClean="0"/>
              <a:t>организмом и включаются </a:t>
            </a:r>
            <a:r>
              <a:rPr lang="ru-RU" dirty="0"/>
              <a:t>в нормальный обмен веществ.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70" y="891858"/>
            <a:ext cx="8229600" cy="1143000"/>
          </a:xfrm>
        </p:spPr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54530"/>
            <a:ext cx="9207149" cy="221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051878"/>
            <a:ext cx="8229600" cy="1143000"/>
          </a:xfrm>
        </p:spPr>
        <p:txBody>
          <a:bodyPr/>
          <a:lstStyle/>
          <a:p>
            <a:r>
              <a:rPr lang="ru-RU" dirty="0" smtClean="0"/>
              <a:t>белки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7" y="2743200"/>
            <a:ext cx="9263286" cy="20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липиды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3770" y="2068915"/>
            <a:ext cx="9307770" cy="318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7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зависимости от происхождения гидролаз пищеварение делится на три типа: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10" y="206883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b="1" i="1" dirty="0" err="1" smtClean="0"/>
              <a:t>аутолитическое</a:t>
            </a:r>
            <a:r>
              <a:rPr lang="ru-RU" i="1" dirty="0" smtClean="0"/>
              <a:t>, </a:t>
            </a:r>
            <a:r>
              <a:rPr lang="ru-RU" dirty="0" smtClean="0"/>
              <a:t>осуществляемое посредством ферментов, входящих в состав пищевых продуктов растительного или животного происхождения; </a:t>
            </a:r>
          </a:p>
          <a:p>
            <a:r>
              <a:rPr lang="ru-RU" b="1" i="1" dirty="0" err="1" smtClean="0"/>
              <a:t>симбионтное</a:t>
            </a:r>
            <a:r>
              <a:rPr lang="ru-RU" i="1" dirty="0" smtClean="0"/>
              <a:t>, </a:t>
            </a:r>
            <a:r>
              <a:rPr lang="ru-RU" dirty="0" smtClean="0"/>
              <a:t>при котором поставщиками гидролаз являются симбионты (бактерии, простейшие) данного </a:t>
            </a:r>
            <a:r>
              <a:rPr lang="ru-RU" dirty="0" err="1" smtClean="0"/>
              <a:t>макроорганизма</a:t>
            </a:r>
            <a:r>
              <a:rPr lang="ru-RU" dirty="0" smtClean="0"/>
              <a:t>; </a:t>
            </a:r>
          </a:p>
          <a:p>
            <a:r>
              <a:rPr lang="ru-RU" b="1" i="1" dirty="0" smtClean="0"/>
              <a:t>собственное </a:t>
            </a:r>
            <a:r>
              <a:rPr lang="ru-RU" i="1" dirty="0" smtClean="0"/>
              <a:t>— </a:t>
            </a:r>
            <a:r>
              <a:rPr lang="ru-RU" dirty="0" smtClean="0"/>
              <a:t>осуществляется ферментами, синтезируемыми в данном </a:t>
            </a:r>
            <a:r>
              <a:rPr lang="ru-RU" dirty="0" err="1" smtClean="0"/>
              <a:t>макроорганизме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Процессы пищеварения классифицируются по локализации.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6627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Выделяют</a:t>
            </a:r>
          </a:p>
          <a:p>
            <a:r>
              <a:rPr lang="ru-RU" i="1" dirty="0" smtClean="0"/>
              <a:t>Внутриклеточное </a:t>
            </a:r>
          </a:p>
          <a:p>
            <a:r>
              <a:rPr lang="ru-RU" i="1" dirty="0" smtClean="0"/>
              <a:t>Внеклеточное. </a:t>
            </a:r>
          </a:p>
          <a:p>
            <a:pPr lvl="1"/>
            <a:r>
              <a:rPr lang="ru-RU" i="1" dirty="0" err="1" smtClean="0"/>
              <a:t>дистантное</a:t>
            </a:r>
            <a:endParaRPr lang="ru-RU" dirty="0" smtClean="0"/>
          </a:p>
          <a:p>
            <a:pPr lvl="1"/>
            <a:r>
              <a:rPr lang="ru-RU" i="1" dirty="0" smtClean="0"/>
              <a:t>контактное (пристеночное, мембранное) .</a:t>
            </a:r>
          </a:p>
          <a:p>
            <a:pPr>
              <a:buNone/>
            </a:pPr>
            <a:r>
              <a:rPr lang="ru-RU" i="1" dirty="0" smtClean="0"/>
              <a:t>У многоклеточных организмов </a:t>
            </a:r>
          </a:p>
          <a:p>
            <a:r>
              <a:rPr lang="ru-RU" dirty="0" smtClean="0"/>
              <a:t>Полостное (внутрикишечное) пищеварение</a:t>
            </a:r>
          </a:p>
          <a:p>
            <a:pPr lvl="1"/>
            <a:r>
              <a:rPr lang="ru-RU" i="1" dirty="0" err="1" smtClean="0"/>
              <a:t>дистантное</a:t>
            </a:r>
            <a:endParaRPr lang="ru-RU" dirty="0" smtClean="0"/>
          </a:p>
          <a:p>
            <a:pPr lvl="1"/>
            <a:r>
              <a:rPr lang="ru-RU" i="1" dirty="0" smtClean="0"/>
              <a:t>контактное (пристеночное, мембранное) .</a:t>
            </a:r>
            <a:endParaRPr lang="ru-RU" dirty="0" smtClean="0"/>
          </a:p>
          <a:p>
            <a:r>
              <a:rPr lang="ru-RU" dirty="0" smtClean="0"/>
              <a:t>Внекишечное пищеварение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Внутриклеточное пищеварение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 гидролиз питательных веществ, попавших внутрь клетки путем фагоцитоза или </a:t>
            </a:r>
            <a:r>
              <a:rPr lang="ru-RU" dirty="0" err="1" smtClean="0"/>
              <a:t>пиноцитоза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Питательные вещества </a:t>
            </a:r>
            <a:r>
              <a:rPr lang="ru-RU" dirty="0" err="1" smtClean="0"/>
              <a:t>гидролизуются</a:t>
            </a:r>
            <a:r>
              <a:rPr lang="ru-RU" dirty="0" smtClean="0"/>
              <a:t> клеточными (</a:t>
            </a:r>
            <a:r>
              <a:rPr lang="ru-RU" dirty="0" err="1" smtClean="0"/>
              <a:t>лизосомальными</a:t>
            </a:r>
            <a:r>
              <a:rPr lang="ru-RU" dirty="0" smtClean="0"/>
              <a:t>) ферментами либо в </a:t>
            </a:r>
            <a:r>
              <a:rPr lang="ru-RU" dirty="0" err="1" smtClean="0"/>
              <a:t>цитозоле</a:t>
            </a:r>
            <a:r>
              <a:rPr lang="ru-RU" dirty="0" smtClean="0"/>
              <a:t>, либо в пищеварительной вакуоли, на мембране которой фиксированы ферменты, через мембрану которых и происходит всасывание пищи внутрь цитоплазмы клетки. </a:t>
            </a:r>
          </a:p>
          <a:p>
            <a:r>
              <a:rPr lang="ru-RU" dirty="0" smtClean="0"/>
              <a:t>В организме человека внутриклеточное пищеварение имеет место в лейкоцитах и клетках </a:t>
            </a:r>
            <a:r>
              <a:rPr lang="ru-RU" dirty="0" err="1" smtClean="0"/>
              <a:t>лимфоретикулогистиоцитарной</a:t>
            </a:r>
            <a:r>
              <a:rPr lang="ru-RU" dirty="0" smtClean="0"/>
              <a:t> системы. </a:t>
            </a:r>
          </a:p>
          <a:p>
            <a:r>
              <a:rPr lang="ru-RU" dirty="0" smtClean="0"/>
              <a:t>Роль внутриклеточного пищеварения в гидролизе питательных веществ относительно невелика.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511552"/>
          </a:xfrm>
        </p:spPr>
        <p:txBody>
          <a:bodyPr>
            <a:normAutofit/>
          </a:bodyPr>
          <a:lstStyle/>
          <a:p>
            <a:r>
              <a:rPr lang="ru-RU" dirty="0" smtClean="0"/>
              <a:t>Внеклеточное пищеварение</a:t>
            </a:r>
            <a:br>
              <a:rPr lang="ru-RU" dirty="0" smtClean="0"/>
            </a:br>
            <a:r>
              <a:rPr lang="ru-RU" sz="3600" dirty="0" smtClean="0"/>
              <a:t>переваривание пищи происходит вне клетки, образовавшиеся мономеры всасываются с помощью белков-транспортеров клеточной мембраны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714644"/>
          </a:xfrm>
        </p:spPr>
        <p:txBody>
          <a:bodyPr>
            <a:normAutofit/>
          </a:bodyPr>
          <a:lstStyle/>
          <a:p>
            <a:pPr lvl="1"/>
            <a:r>
              <a:rPr lang="ru-RU" i="1" dirty="0" err="1" smtClean="0"/>
              <a:t>Дистантное</a:t>
            </a:r>
            <a:r>
              <a:rPr lang="ru-RU" i="1" dirty="0" smtClean="0"/>
              <a:t> - </a:t>
            </a:r>
            <a:r>
              <a:rPr lang="ru-RU" dirty="0" smtClean="0"/>
              <a:t>пищеварительные ферменты секретируются во внешнюю среду</a:t>
            </a:r>
          </a:p>
          <a:p>
            <a:pPr lvl="1"/>
            <a:r>
              <a:rPr lang="ru-RU" i="1" dirty="0" smtClean="0"/>
              <a:t>Контактное (пристеночное, мембранное) -</a:t>
            </a:r>
            <a:r>
              <a:rPr lang="ru-RU" dirty="0" smtClean="0"/>
              <a:t>пищеварительные ферменты закрепляются на наружной мембране либо на клеточной стенке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Полостное (внутрикишечное) пищеварение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714776"/>
          </a:xfrm>
        </p:spPr>
        <p:txBody>
          <a:bodyPr>
            <a:normAutofit fontScale="92500"/>
          </a:bodyPr>
          <a:lstStyle/>
          <a:p>
            <a:pPr marL="354013" indent="0"/>
            <a:r>
              <a:rPr lang="ru-RU" dirty="0" smtClean="0"/>
              <a:t>Характерно для многоклеточных животных, имеющих желудочно-кишечный тракт, </a:t>
            </a:r>
          </a:p>
          <a:p>
            <a:pPr marL="354013" indent="0"/>
            <a:r>
              <a:rPr lang="ru-RU" dirty="0" smtClean="0"/>
              <a:t>Происходит в полости последнего.</a:t>
            </a:r>
          </a:p>
          <a:p>
            <a:pPr marL="354013" indent="0"/>
            <a:r>
              <a:rPr lang="ru-RU" dirty="0" smtClean="0"/>
              <a:t>Включает процесс всасывания питательных веществ сквозь стенки желудочно-кишечного тракта в транспортную систему (кровь, лимфу и др.).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Пищеварение в полости желудочно-кишечного тракта может быть: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214686"/>
            <a:ext cx="8229600" cy="25003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Пристеночное (контактное) пищеварение — происходит в слое слизи между </a:t>
            </a:r>
            <a:r>
              <a:rPr lang="ru-RU" dirty="0" err="1" smtClean="0"/>
              <a:t>микроворсинками</a:t>
            </a:r>
            <a:r>
              <a:rPr lang="ru-RU" dirty="0" smtClean="0"/>
              <a:t> тонкого кишечника и непосредственно на их поверхности </a:t>
            </a:r>
          </a:p>
          <a:p>
            <a:pPr indent="11113">
              <a:buNone/>
            </a:pPr>
            <a:r>
              <a:rPr lang="ru-RU" dirty="0" smtClean="0"/>
              <a:t>(в </a:t>
            </a:r>
            <a:r>
              <a:rPr lang="ru-RU" dirty="0" err="1" smtClean="0"/>
              <a:t>гликокаликсе</a:t>
            </a:r>
            <a:r>
              <a:rPr lang="ru-RU" dirty="0" smtClean="0"/>
              <a:t>) у позвоночных и некоторых других животных.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5716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ru-RU" sz="3600" i="1" dirty="0" err="1" smtClean="0"/>
              <a:t>Дистантным</a:t>
            </a:r>
            <a:endParaRPr lang="ru-RU" sz="3600" dirty="0" smtClean="0"/>
          </a:p>
          <a:p>
            <a:pPr lvl="1"/>
            <a:r>
              <a:rPr lang="ru-RU" sz="3600" i="1" dirty="0" smtClean="0"/>
              <a:t>Контактным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11412"/>
          </a:xfr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В зависимости от типа питания все организмы делят на автотрофов и гетеротрофов.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" y="3909061"/>
            <a:ext cx="8229600" cy="161163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Посредством питания, составной части обмена веществ, осуществляется связь организма со средой.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Внекишечное пищеварение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/>
          </a:bodyPr>
          <a:lstStyle/>
          <a:p>
            <a:pPr indent="11113">
              <a:buNone/>
            </a:pPr>
            <a:r>
              <a:rPr lang="ru-RU" dirty="0" smtClean="0"/>
              <a:t>характерно для некоторых животных, которые обладают кишечником, но вводят пищеварительные ферменты в тело добычи, всасывая затем полупереваренную пищу (наиболее известные из таких животных — пауки и личинки жуков-плавунцов).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пищеварительный</a:t>
            </a:r>
            <a:br>
              <a:rPr lang="ru-RU" dirty="0" smtClean="0"/>
            </a:br>
            <a:r>
              <a:rPr lang="ru-RU" dirty="0" smtClean="0"/>
              <a:t>конвейер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желудочно-кишечном тракте на пищу последовательно действуют секреты пищеварительных желез, содержащие ферменты; существует своего рода пищеварительный конвейер, итогом работы которого на каждом этапе являются все менее сложные химические соединения и, наконец, — мономеры.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811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Пищеварительные функции желудочно-кишечного тракта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500" y="2480310"/>
            <a:ext cx="5909310" cy="2903219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Секреторная</a:t>
            </a:r>
          </a:p>
          <a:p>
            <a:r>
              <a:rPr lang="ru-RU" sz="4800" dirty="0" smtClean="0"/>
              <a:t>Моторная </a:t>
            </a:r>
          </a:p>
          <a:p>
            <a:r>
              <a:rPr lang="ru-RU" sz="4800" dirty="0" smtClean="0"/>
              <a:t>Всасывание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51660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Основные этапы полостного пищеварения реализуются посредством ферментов, выделяемых в составе секретов пищеварительных желез, т. е. обеспечиваются се</a:t>
            </a:r>
            <a:r>
              <a:rPr lang="ru-RU" i="1" dirty="0" smtClean="0"/>
              <a:t>креторной функцией пищеварительного тракта. </a:t>
            </a:r>
          </a:p>
          <a:p>
            <a:r>
              <a:rPr lang="ru-RU" i="1" dirty="0" smtClean="0"/>
              <a:t>Указанные железы, кроме гидролаз, выделяют </a:t>
            </a:r>
            <a:r>
              <a:rPr lang="ru-RU" dirty="0" smtClean="0"/>
              <a:t>и другие вещества, создающие оптимальный </a:t>
            </a:r>
            <a:r>
              <a:rPr lang="ru-RU" dirty="0" err="1" smtClean="0"/>
              <a:t>рН</a:t>
            </a:r>
            <a:r>
              <a:rPr lang="ru-RU" dirty="0" smtClean="0"/>
              <a:t> для действия соответствующих ферментов, активирующие или ингибирующие их, вызывающие денатурацию пищевых белков.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" y="605790"/>
            <a:ext cx="9006840" cy="586359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Другой функцией пищеварительного тракта, также направленной на достижение эффективного гидролиза питательных веществ, является двигательная, или </a:t>
            </a:r>
            <a:r>
              <a:rPr lang="ru-RU" sz="2400" i="1" dirty="0" smtClean="0"/>
              <a:t>моторная.</a:t>
            </a:r>
          </a:p>
          <a:p>
            <a:pPr marL="0" indent="0">
              <a:buNone/>
            </a:pPr>
            <a:r>
              <a:rPr lang="ru-RU" sz="2400" dirty="0" smtClean="0"/>
              <a:t>Она осуществляется мышечными волокнами пищеварительного аппарата и обеспечивает </a:t>
            </a:r>
          </a:p>
          <a:p>
            <a:pPr marL="1257300"/>
            <a:r>
              <a:rPr lang="ru-RU" sz="2400" dirty="0" smtClean="0"/>
              <a:t>жевание, </a:t>
            </a:r>
          </a:p>
          <a:p>
            <a:pPr marL="1257300"/>
            <a:r>
              <a:rPr lang="ru-RU" sz="2400" dirty="0" smtClean="0"/>
              <a:t>глотание, </a:t>
            </a:r>
          </a:p>
          <a:p>
            <a:pPr marL="1257300"/>
            <a:r>
              <a:rPr lang="ru-RU" sz="2400" dirty="0" smtClean="0"/>
              <a:t>перемешивание пищи с пищеварительными секретами, </a:t>
            </a:r>
          </a:p>
          <a:p>
            <a:pPr marL="1257300"/>
            <a:r>
              <a:rPr lang="ru-RU" sz="2400" dirty="0" smtClean="0"/>
              <a:t>передвижение пищи и непереваренных ее остатков по пищеварительному тракту с задержкой в том или ином отделе и порционной загрузкой его следующего отдела, </a:t>
            </a:r>
          </a:p>
          <a:p>
            <a:pPr marL="1257300"/>
            <a:r>
              <a:rPr lang="ru-RU" sz="2400" dirty="0" smtClean="0"/>
              <a:t>а также </a:t>
            </a:r>
            <a:r>
              <a:rPr lang="ru-RU" sz="2400" dirty="0" err="1" smtClean="0"/>
              <a:t>вывдение</a:t>
            </a:r>
            <a:r>
              <a:rPr lang="ru-RU" sz="2400" dirty="0" smtClean="0"/>
              <a:t> из организма непереваренных остатков пищи, некоторых продуктов его деятельности и бактерий.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5166043"/>
          </a:xfrm>
        </p:spPr>
        <p:txBody>
          <a:bodyPr>
            <a:normAutofit/>
          </a:bodyPr>
          <a:lstStyle/>
          <a:p>
            <a:r>
              <a:rPr lang="ru-RU" dirty="0" smtClean="0"/>
              <a:t>Моторика желудочно-кишечного тракта играет существенную роль в выведении в его полость пищеварительных секретов (открытие, закрытие сфинктеров протоков, их сокращения, сокращение желчного пузыря), в формировании складок слизистых оболочек, смене у их поверхности содержимого желудочно-кишечного тракта, сокращение ворсинок кишечника.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910" y="1691957"/>
            <a:ext cx="8229600" cy="5166043"/>
          </a:xfrm>
        </p:spPr>
        <p:txBody>
          <a:bodyPr>
            <a:normAutofit/>
          </a:bodyPr>
          <a:lstStyle/>
          <a:p>
            <a:r>
              <a:rPr lang="ru-RU" dirty="0" smtClean="0"/>
              <a:t>Еще одна функция пищеварительной системы — </a:t>
            </a:r>
            <a:r>
              <a:rPr lang="ru-RU" i="1" dirty="0" smtClean="0"/>
              <a:t>всасывание из полости желудка и </a:t>
            </a:r>
            <a:r>
              <a:rPr lang="ru-RU" dirty="0" smtClean="0"/>
              <a:t>кишечника продуктов гидролиза питательных веществ и самих секретов, их низкомолекулярных компонентов (вода, соли) и некоторых других веществ (витамины).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37645"/>
            <a:ext cx="8229600" cy="32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8462" y="182880"/>
            <a:ext cx="5689628" cy="2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Каждая часть ЖКТ выполняет конкретные функции: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184023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ротовая полость — жевание и смачивание слюной, </a:t>
            </a:r>
          </a:p>
          <a:p>
            <a:r>
              <a:rPr lang="ru-RU" dirty="0" smtClean="0"/>
              <a:t>глотка — глотание, </a:t>
            </a:r>
          </a:p>
          <a:p>
            <a:r>
              <a:rPr lang="ru-RU" dirty="0" smtClean="0"/>
              <a:t>пищевод — прохождение пищевых комков, </a:t>
            </a:r>
          </a:p>
          <a:p>
            <a:r>
              <a:rPr lang="ru-RU" dirty="0" smtClean="0"/>
              <a:t>желудок — депонирование и начальное переваривание, </a:t>
            </a:r>
          </a:p>
          <a:p>
            <a:r>
              <a:rPr lang="ru-RU" dirty="0" smtClean="0"/>
              <a:t>тонкая кишка — переваривание и всасывание (через 2–4 часа от поступления пищи в ЖКТ), </a:t>
            </a:r>
          </a:p>
          <a:p>
            <a:r>
              <a:rPr lang="ru-RU" dirty="0" smtClean="0"/>
              <a:t>толстая и прямая кишка — подготовку и удаление каловых масс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23960" cy="19427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Пищеварительный тракт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желудочно</a:t>
            </a:r>
            <a:r>
              <a:rPr lang="ru-RU" dirty="0" smtClean="0"/>
              <a:t>–кишечный тракт — ЖКТ) имеет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514601"/>
            <a:ext cx="8229600" cy="2663190"/>
          </a:xfrm>
        </p:spPr>
        <p:txBody>
          <a:bodyPr/>
          <a:lstStyle/>
          <a:p>
            <a:r>
              <a:rPr lang="ru-RU" dirty="0" smtClean="0"/>
              <a:t>собственный нервный аппарат (</a:t>
            </a:r>
            <a:r>
              <a:rPr lang="ru-RU" dirty="0" err="1" smtClean="0"/>
              <a:t>энтеральная</a:t>
            </a:r>
            <a:r>
              <a:rPr lang="ru-RU" dirty="0" smtClean="0"/>
              <a:t> нервная система) и</a:t>
            </a:r>
          </a:p>
          <a:p>
            <a:r>
              <a:rPr lang="ru-RU" dirty="0" smtClean="0"/>
              <a:t>собственную систему эндокринных клеток (</a:t>
            </a:r>
            <a:r>
              <a:rPr lang="ru-RU" dirty="0" err="1" smtClean="0"/>
              <a:t>энтероэндокринная</a:t>
            </a:r>
            <a:r>
              <a:rPr lang="ru-RU" dirty="0" smtClean="0"/>
              <a:t> система).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17270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«Каждый день — мы стремимся к известному веществу, необходимому нам как материал для совершения нашего жизненного химического процесса, вводим его в себя, временно успокаиваемся, чтобы через несколько часов или завтра снова стремиться захватить новую порцию этого материала — пищи».</a:t>
            </a:r>
            <a:endParaRPr lang="ru-RU" b="1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8138" y="5885686"/>
            <a:ext cx="4161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И.П. Павлов (1916)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Общий термин, используемый для обозначения всех различных компонентов поведения, участвующих в нормальном процессе приема пищи. Сюда входят такие подготовительные модели поведения, как поиск пищи, фактическое потребление пищи и большое число физиологических процессов, участвующих в утилизации того, что было съедено.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 пищевым поведением понимается ценностное отношение к пище и ее приему, стереотип питания в обыденных условиях и в ситуации стресса, поведение, ориентированное на образ собственного тела, и деятельность по формированию этого образа (Менделевич, 2005). Иными словами, пищевое поведение включает в себя установки, формы поведения, привычки и эмоции, касающиеся еды, которые индивидуальны для каждого человека.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Считают, что пищевой центр латерального гипоталамуса проявляет постоянную активность, которая периодически тормозится активностью центра насыщения вентромедиального гипоталамуса. </a:t>
            </a:r>
          </a:p>
          <a:p>
            <a:endParaRPr lang="ru-RU" dirty="0" smtClean="0"/>
          </a:p>
          <a:p>
            <a:r>
              <a:rPr lang="ru-RU" dirty="0" smtClean="0"/>
              <a:t>Относительно природы возбуждения пищевых центров гипоталамуса существует несколько гипотез. </a:t>
            </a:r>
          </a:p>
          <a:p>
            <a:endParaRPr lang="ru-RU" dirty="0" smtClean="0"/>
          </a:p>
          <a:p>
            <a:r>
              <a:rPr lang="ru-RU" dirty="0" err="1" smtClean="0"/>
              <a:t>Глюкозостатическая</a:t>
            </a:r>
            <a:r>
              <a:rPr lang="ru-RU" dirty="0" smtClean="0"/>
              <a:t> гипотеза исходит из того, что нейроны вентромедиального гипоталамуса отличаются от других нейронов мозга тем, что скорость утилизации в них глюкозы зависит от циркулирующего в крови инсулина. Большинство нейронов других отделов мозга для утилизации глюкозы не требует присутствия инсулина. Утилизация глюкозы нейронами вентромедиального гипоталамуса низка при большой артериовенозной разнице ее у голодных субъектов. Под влиянием приема пищи артериовенозная разница в содержании глюкозы уменьшается, нейроны вентромедиального гипоталамуса под влиянием нарастающего содержания в крови инсулина утилизируют глюкозу, их активность возрастает, что и приводит к торможению нейронов центра голода латерального гипоталамуса. </a:t>
            </a:r>
          </a:p>
          <a:p>
            <a:endParaRPr lang="ru-RU" dirty="0" smtClean="0"/>
          </a:p>
          <a:p>
            <a:r>
              <a:rPr lang="ru-RU" dirty="0" err="1" smtClean="0"/>
              <a:t>Глюкозостатическая</a:t>
            </a:r>
            <a:r>
              <a:rPr lang="ru-RU" dirty="0" smtClean="0"/>
              <a:t> теория предполагает, таким образом, наличие у нейронов вентромедиального гипоталамуса специальных </a:t>
            </a:r>
            <a:r>
              <a:rPr lang="ru-RU" dirty="0" err="1" smtClean="0"/>
              <a:t>глюкорецепторов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крови крыс обнаружены два эндогенных метаболита сахара: 3,4-де-гидробутанол и 2,4,5-тригидроксипептанол. Введение 3,4-дегидробутанола подавляет у голодных животных прием пищи. Введение 2,4,5-тригидрокси-пептанола вызывает прием пищи у ранее накормленных крыс. Установлено, что оба вещества действуют через </a:t>
            </a:r>
            <a:r>
              <a:rPr lang="ru-RU" dirty="0" err="1" smtClean="0"/>
              <a:t>глюкозочувствительные</a:t>
            </a:r>
            <a:r>
              <a:rPr lang="ru-RU" dirty="0" smtClean="0"/>
              <a:t> нейроны латерального гипоталамуса (</a:t>
            </a:r>
            <a:r>
              <a:rPr lang="ru-RU" dirty="0" err="1" smtClean="0"/>
              <a:t>Ю.Оомура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ru-RU" dirty="0" err="1" smtClean="0"/>
              <a:t>Липостатическая</a:t>
            </a:r>
            <a:r>
              <a:rPr lang="ru-RU" dirty="0" smtClean="0"/>
              <a:t> гипотеза основана на том, что жировые клетки </a:t>
            </a:r>
            <a:r>
              <a:rPr lang="ru-RU" dirty="0" err="1" smtClean="0"/>
              <a:t>секре-тируют</a:t>
            </a:r>
            <a:r>
              <a:rPr lang="ru-RU" dirty="0" smtClean="0"/>
              <a:t> в кровь </a:t>
            </a:r>
            <a:r>
              <a:rPr lang="ru-RU" dirty="0" err="1" smtClean="0"/>
              <a:t>адипсины</a:t>
            </a:r>
            <a:r>
              <a:rPr lang="ru-RU" dirty="0" smtClean="0"/>
              <a:t> — протеазы </a:t>
            </a:r>
            <a:r>
              <a:rPr lang="ru-RU" dirty="0" err="1" smtClean="0"/>
              <a:t>серина</a:t>
            </a:r>
            <a:r>
              <a:rPr lang="ru-RU" dirty="0" smtClean="0"/>
              <a:t>, которые выступают в роли гуморальных сигналов активации пищевых центров. </a:t>
            </a:r>
            <a:r>
              <a:rPr lang="ru-RU" dirty="0" err="1" smtClean="0"/>
              <a:t>Адипсины</a:t>
            </a:r>
            <a:r>
              <a:rPr lang="ru-RU" dirty="0" smtClean="0"/>
              <a:t> являются раздражителями нейронов вентромедиального гипоталамуса при возрастании уровня свободных жирных кислот в крови. </a:t>
            </a:r>
          </a:p>
          <a:p>
            <a:endParaRPr lang="ru-RU" dirty="0" smtClean="0"/>
          </a:p>
          <a:p>
            <a:r>
              <a:rPr lang="ru-RU" dirty="0" err="1" smtClean="0"/>
              <a:t>Аминоацидостатическая</a:t>
            </a:r>
            <a:r>
              <a:rPr lang="ru-RU" dirty="0" smtClean="0"/>
              <a:t> гипотеза предполагает, что возбудимость нейронов вентромедиального гипоталамуса определяется содержанием в крови аминокислот. </a:t>
            </a:r>
          </a:p>
          <a:p>
            <a:endParaRPr lang="ru-RU" dirty="0" smtClean="0"/>
          </a:p>
          <a:p>
            <a:r>
              <a:rPr lang="ru-RU" dirty="0" smtClean="0"/>
              <a:t>Термостатическая гипотеза связывает угнетение активности нейронов центра голода латерального гипоталамуса с повышением температуры омывающей его крови во время еды. Подтверждением гипотезы служат наблюдения, показавшие, что холодная температура окружающей среды активирует, а высокая — подавляет прием пищи. </a:t>
            </a:r>
          </a:p>
          <a:p>
            <a:endParaRPr lang="ru-RU" dirty="0" smtClean="0"/>
          </a:p>
          <a:p>
            <a:r>
              <a:rPr lang="ru-RU" dirty="0" smtClean="0"/>
              <a:t>Гидростатическая гипотеза связывает уменьшение потребления пищи с дегидратацией тканей организма. </a:t>
            </a:r>
          </a:p>
          <a:p>
            <a:endParaRPr lang="ru-RU" dirty="0" smtClean="0"/>
          </a:p>
          <a:p>
            <a:r>
              <a:rPr lang="ru-RU" dirty="0" smtClean="0"/>
              <a:t>Метаболическая гипотеза основными факторами, влияющими на регуляцию голода и насыщения, считает метаболиты цикла трикарбоновых кислот. </a:t>
            </a:r>
          </a:p>
          <a:p>
            <a:endParaRPr lang="ru-RU" dirty="0" smtClean="0"/>
          </a:p>
          <a:p>
            <a:r>
              <a:rPr lang="ru-RU" dirty="0" smtClean="0"/>
              <a:t>Калорическая гипотеза исходит из того, что регуляция приема пищи определяется нарушением и восстановлением энергетического баланса организма.</a:t>
            </a:r>
          </a:p>
          <a:p>
            <a:r>
              <a:rPr lang="ru-RU" dirty="0" smtClean="0"/>
              <a:t>Роль гастроинтестинальных гормонов. Полагают, что регуляция состояний голода и насыщения тесно связана с циркуляцией в крови гормонов желудочно-кишечного тракта. Установлено, что </a:t>
            </a:r>
            <a:r>
              <a:rPr lang="ru-RU" dirty="0" err="1" smtClean="0"/>
              <a:t>гастрин</a:t>
            </a:r>
            <a:r>
              <a:rPr lang="ru-RU" dirty="0" smtClean="0"/>
              <a:t>, </a:t>
            </a:r>
            <a:r>
              <a:rPr lang="ru-RU" dirty="0" err="1" smtClean="0"/>
              <a:t>мотилин</a:t>
            </a:r>
            <a:r>
              <a:rPr lang="ru-RU" dirty="0" smtClean="0"/>
              <a:t>, </a:t>
            </a:r>
            <a:r>
              <a:rPr lang="ru-RU" dirty="0" err="1" smtClean="0"/>
              <a:t>эндор-фины</a:t>
            </a:r>
            <a:r>
              <a:rPr lang="ru-RU" dirty="0" smtClean="0"/>
              <a:t>, </a:t>
            </a:r>
            <a:r>
              <a:rPr lang="ru-RU" dirty="0" err="1" smtClean="0"/>
              <a:t>нейропептиды</a:t>
            </a:r>
            <a:r>
              <a:rPr lang="ru-RU" dirty="0" smtClean="0"/>
              <a:t> у, </a:t>
            </a:r>
            <a:r>
              <a:rPr lang="ru-RU" dirty="0" err="1" smtClean="0"/>
              <a:t>уу</a:t>
            </a:r>
            <a:r>
              <a:rPr lang="ru-RU" dirty="0" smtClean="0"/>
              <a:t> повышают активность центров голода латерального гипоталамуса и стимулируют прием пищи у накормленных животных. </a:t>
            </a:r>
            <a:r>
              <a:rPr lang="ru-RU" dirty="0" err="1" smtClean="0"/>
              <a:t>Холецистокинин</a:t>
            </a:r>
            <a:r>
              <a:rPr lang="ru-RU" dirty="0" smtClean="0"/>
              <a:t>, инсулин, </a:t>
            </a:r>
            <a:r>
              <a:rPr lang="ru-RU" dirty="0" err="1" smtClean="0"/>
              <a:t>кальцитонин</a:t>
            </a:r>
            <a:r>
              <a:rPr lang="ru-RU" dirty="0" smtClean="0"/>
              <a:t>, глюкагон, панкреатический </a:t>
            </a:r>
            <a:r>
              <a:rPr lang="ru-RU" dirty="0" err="1" smtClean="0"/>
              <a:t>со-матостатин</a:t>
            </a:r>
            <a:r>
              <a:rPr lang="ru-RU" dirty="0" smtClean="0"/>
              <a:t> подавляют прием пищи. </a:t>
            </a:r>
          </a:p>
          <a:p>
            <a:endParaRPr lang="ru-RU" dirty="0" smtClean="0"/>
          </a:p>
          <a:p>
            <a:r>
              <a:rPr lang="ru-RU" dirty="0" smtClean="0"/>
              <a:t>Роль </a:t>
            </a:r>
            <a:r>
              <a:rPr lang="ru-RU" dirty="0" err="1" smtClean="0"/>
              <a:t>нейромедиаторов</a:t>
            </a:r>
            <a:r>
              <a:rPr lang="ru-RU" dirty="0" smtClean="0"/>
              <a:t>. Активация </a:t>
            </a:r>
            <a:r>
              <a:rPr lang="ru-RU" dirty="0" err="1" smtClean="0"/>
              <a:t>серотонинергических</a:t>
            </a:r>
            <a:r>
              <a:rPr lang="ru-RU" dirty="0" smtClean="0"/>
              <a:t> механизмов снижает прием пищи. В вентромедиальном гипоталамусе при активации а2-адренорецепторов прием пищи увеличивается. Активация </a:t>
            </a:r>
            <a:r>
              <a:rPr lang="ru-RU" dirty="0" err="1" smtClean="0"/>
              <a:t>р-адреноре-цепторов</a:t>
            </a:r>
            <a:r>
              <a:rPr lang="ru-RU" dirty="0" smtClean="0"/>
              <a:t> и </a:t>
            </a:r>
            <a:r>
              <a:rPr lang="ru-RU" dirty="0" err="1" smtClean="0"/>
              <a:t>допаминергических</a:t>
            </a:r>
            <a:r>
              <a:rPr lang="ru-RU" dirty="0" smtClean="0"/>
              <a:t> рецепторов в латеральном гипоталамусе подавляет прием пищи. Для снижения массы тела путем подавления аппетита используют </a:t>
            </a:r>
            <a:r>
              <a:rPr lang="ru-RU" dirty="0" err="1" smtClean="0"/>
              <a:t>блокатор</a:t>
            </a:r>
            <a:r>
              <a:rPr lang="ru-RU" dirty="0" smtClean="0"/>
              <a:t> </a:t>
            </a:r>
            <a:r>
              <a:rPr lang="ru-RU" dirty="0" err="1" smtClean="0"/>
              <a:t>допаминергических</a:t>
            </a:r>
            <a:r>
              <a:rPr lang="ru-RU" dirty="0" smtClean="0"/>
              <a:t> рецепторов — </a:t>
            </a:r>
            <a:r>
              <a:rPr lang="ru-RU" dirty="0" err="1" smtClean="0"/>
              <a:t>амфетамин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0" y="2428868"/>
            <a:ext cx="9144000" cy="4429156"/>
          </a:xfrm>
          <a:prstGeom prst="rightArrow">
            <a:avLst>
              <a:gd name="adj1" fmla="val 68286"/>
              <a:gd name="adj2" fmla="val 27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Поступление питательных веществ</a:t>
            </a:r>
            <a:endParaRPr lang="ru-RU" sz="6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3628"/>
            <a:ext cx="8143932" cy="714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5715008" y="3143248"/>
            <a:ext cx="3286148" cy="3000396"/>
          </a:xfrm>
          <a:prstGeom prst="rightArrow">
            <a:avLst>
              <a:gd name="adj1" fmla="val 50000"/>
              <a:gd name="adj2" fmla="val 3552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Всасывание питательных веществ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000364" y="3143248"/>
            <a:ext cx="3071834" cy="3000396"/>
          </a:xfrm>
          <a:prstGeom prst="rightArrow">
            <a:avLst>
              <a:gd name="adj1" fmla="val 50000"/>
              <a:gd name="adj2" fmla="val 336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332038"/>
            <a:r>
              <a:rPr lang="ru-RU" sz="2800" dirty="0" smtClean="0"/>
              <a:t>Переваривание пищи</a:t>
            </a:r>
            <a:endParaRPr lang="ru-RU" sz="28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0" y="3143248"/>
            <a:ext cx="3071802" cy="3000396"/>
          </a:xfrm>
          <a:prstGeom prst="rightArrow">
            <a:avLst>
              <a:gd name="adj1" fmla="val 50000"/>
              <a:gd name="adj2" fmla="val 34000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Пищевое поведение</a:t>
            </a:r>
            <a:endParaRPr lang="ru-RU" sz="28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0" y="-23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Питание 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понятие, охватывающее совокупность процессов, происходящих в животном организме и связанных </a:t>
            </a:r>
            <a:r>
              <a:rPr lang="ru-RU" sz="2600" dirty="0" smtClean="0">
                <a:solidFill>
                  <a:srgbClr val="000000"/>
                </a:solidFill>
                <a:latin typeface="Arial" charset="0"/>
              </a:rPr>
              <a:t>с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добычей,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поглощением,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перевариванием,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всасыванием и </a:t>
            </a:r>
          </a:p>
          <a:p>
            <a:pPr lvl="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усвоением пищи.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0" y="720408"/>
            <a:ext cx="637794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«пищевое поведение»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5930" y="3443282"/>
            <a:ext cx="5897880" cy="2543180"/>
          </a:xfrm>
        </p:spPr>
        <p:txBody>
          <a:bodyPr>
            <a:normAutofit/>
          </a:bodyPr>
          <a:lstStyle/>
          <a:p>
            <a:pPr indent="1905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связанных с поиском пищи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пищедобывание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</a:p>
          <a:p>
            <a:pPr indent="1905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схватыванием добычи, </a:t>
            </a:r>
          </a:p>
          <a:p>
            <a:pPr indent="1905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манипулированием с нею.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2041397"/>
            <a:ext cx="8275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19050" algn="ctr">
              <a:spcBef>
                <a:spcPct val="2000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общий термин, используемый для обозначения различных форм поведения,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Этот показатель поддерживается деятельностью как внутреннего, так и внешнего звеньев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функциональной системы питания. </a:t>
            </a:r>
          </a:p>
          <a:p>
            <a:r>
              <a:rPr lang="ru-RU" dirty="0" smtClean="0"/>
              <a:t>Внутреннее звено — это вегетативные процессы; </a:t>
            </a:r>
          </a:p>
          <a:p>
            <a:r>
              <a:rPr lang="ru-RU" dirty="0" smtClean="0"/>
              <a:t>внешнее звено включает формирование пищевой мотивации, пищевой аппетит и пищедобывательное поведение, направленное на прием пищи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23876"/>
            <a:ext cx="1943100" cy="1143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Пищевое поведение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0042"/>
            <a:ext cx="6024580" cy="11668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Пищеварение 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162034"/>
            <a:ext cx="1214446" cy="2857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071670" y="1071546"/>
            <a:ext cx="1214446" cy="5000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Ротовая полость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9573" y="1057275"/>
            <a:ext cx="1257302" cy="4953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желудок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43525" y="1162051"/>
            <a:ext cx="914400" cy="2857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12-п кишка</a:t>
            </a:r>
            <a:endParaRPr lang="ru-RU" sz="1200" dirty="0"/>
          </a:p>
        </p:txBody>
      </p:sp>
      <p:sp>
        <p:nvSpPr>
          <p:cNvPr id="10" name="Овал 9"/>
          <p:cNvSpPr/>
          <p:nvPr/>
        </p:nvSpPr>
        <p:spPr>
          <a:xfrm>
            <a:off x="6191250" y="1028700"/>
            <a:ext cx="1219200" cy="5238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Тонкая кишка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0425" y="1066801"/>
            <a:ext cx="885825" cy="4381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Толстая кишка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28726" y="923925"/>
            <a:ext cx="1009650" cy="8096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Прием пищи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991476" y="876300"/>
            <a:ext cx="1152524" cy="809625"/>
          </a:xfrm>
          <a:prstGeom prst="rightArrow">
            <a:avLst>
              <a:gd name="adj1" fmla="val 50000"/>
              <a:gd name="adj2" fmla="val 2058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Дефекация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2875" y="2581275"/>
            <a:ext cx="2857500" cy="15906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Пищевой</a:t>
            </a:r>
          </a:p>
          <a:p>
            <a:pPr algn="ctr"/>
            <a:r>
              <a:rPr lang="ru-RU" dirty="0" smtClean="0"/>
              <a:t>центр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819150" y="1562101"/>
            <a:ext cx="466725" cy="1104900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35730" y="1628775"/>
            <a:ext cx="466725" cy="1057275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4559522">
            <a:off x="5544686" y="-743354"/>
            <a:ext cx="313816" cy="6084904"/>
          </a:xfrm>
          <a:prstGeom prst="up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2193</Words>
  <Application>Microsoft Office PowerPoint</Application>
  <PresentationFormat>Экран (4:3)</PresentationFormat>
  <Paragraphs>282</Paragraphs>
  <Slides>52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 </vt:lpstr>
      <vt:lpstr>ПИТАНИЕ </vt:lpstr>
      <vt:lpstr>Слайд 3</vt:lpstr>
      <vt:lpstr>В зависимости от типа питания все организмы делят на автотрофов и гетеротрофов.</vt:lpstr>
      <vt:lpstr>Слайд 5</vt:lpstr>
      <vt:lpstr> </vt:lpstr>
      <vt:lpstr>«пищевое поведение» </vt:lpstr>
      <vt:lpstr>Слайд 8</vt:lpstr>
      <vt:lpstr>Слайд 9</vt:lpstr>
      <vt:lpstr>Пищевой центр </vt:lpstr>
      <vt:lpstr>Слайд 11</vt:lpstr>
      <vt:lpstr>Слайд 12</vt:lpstr>
      <vt:lpstr>Пищевая потребность </vt:lpstr>
      <vt:lpstr>Пищевая мотивация</vt:lpstr>
      <vt:lpstr>Голод</vt:lpstr>
      <vt:lpstr>Субъективным проявлением голода являются неприятные ощущения: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Пищевое поведение определяют не только потребности, но и полученные в прошлом знания. </vt:lpstr>
      <vt:lpstr>Слайд 28</vt:lpstr>
      <vt:lpstr>Слайд 29</vt:lpstr>
      <vt:lpstr>Слайд 30</vt:lpstr>
      <vt:lpstr>углеводы</vt:lpstr>
      <vt:lpstr>белки</vt:lpstr>
      <vt:lpstr>липиды</vt:lpstr>
      <vt:lpstr>В зависимости от происхождения гидролаз пищеварение делится на три типа: </vt:lpstr>
      <vt:lpstr>Процессы пищеварения классифицируются по локализации. </vt:lpstr>
      <vt:lpstr>Внутриклеточное пищеварение </vt:lpstr>
      <vt:lpstr>Внеклеточное пищеварение переваривание пищи происходит вне клетки, образовавшиеся мономеры всасываются с помощью белков-транспортеров клеточной мембраны</vt:lpstr>
      <vt:lpstr>Полостное (внутрикишечное) пищеварение</vt:lpstr>
      <vt:lpstr>Пищеварение в полости желудочно-кишечного тракта может быть: </vt:lpstr>
      <vt:lpstr>Внекишечное пищеварение </vt:lpstr>
      <vt:lpstr>пищеварительный конвейер</vt:lpstr>
      <vt:lpstr>Пищеварительные функции желудочно-кишечного тракта </vt:lpstr>
      <vt:lpstr>Слайд 43</vt:lpstr>
      <vt:lpstr>Слайд 44</vt:lpstr>
      <vt:lpstr>Слайд 45</vt:lpstr>
      <vt:lpstr>Слайд 46</vt:lpstr>
      <vt:lpstr>Слайд 47</vt:lpstr>
      <vt:lpstr>Каждая часть ЖКТ выполняет конкретные функции: </vt:lpstr>
      <vt:lpstr>Пищеварительный тракт  (желудочно–кишечный тракт — ЖКТ) имеет 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122</cp:revision>
  <dcterms:created xsi:type="dcterms:W3CDTF">2009-09-24T03:57:46Z</dcterms:created>
  <dcterms:modified xsi:type="dcterms:W3CDTF">2013-10-30T05:05:13Z</dcterms:modified>
</cp:coreProperties>
</file>